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8" r:id="rId1"/>
  </p:sldMasterIdLst>
  <p:sldIdLst>
    <p:sldId id="277" r:id="rId2"/>
    <p:sldId id="278" r:id="rId3"/>
    <p:sldId id="279" r:id="rId4"/>
    <p:sldId id="256" r:id="rId5"/>
    <p:sldId id="257" r:id="rId6"/>
    <p:sldId id="258" r:id="rId7"/>
    <p:sldId id="259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80" r:id="rId24"/>
    <p:sldId id="281" r:id="rId25"/>
    <p:sldId id="282" r:id="rId26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8DEA2CF1-0EB2-4673-802D-3371233E4A77}" type="datetime2">
              <a:rPr lang="en-US" smtClean="0"/>
              <a:t>Tuesday, June 23, 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pPr algn="l"/>
            <a:r>
              <a:rPr lang="en-US" smtClean="0"/>
              <a:t>Sample 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1621B6DD-29C1-4FEA-923F-71EA1347694C}" type="slidenum">
              <a:rPr lang="en-US" smtClean="0"/>
              <a:pPr/>
              <a:t>‹Nº›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9146655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A2CF1-0EB2-4673-802D-3371233E4A77}" type="datetime2">
              <a:rPr lang="en-US" smtClean="0"/>
              <a:t>Tuesday, June 23, 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 smtClean="0"/>
              <a:t>Sample Footer Text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1B6DD-29C1-4FEA-923F-71EA1347694C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5568598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A2CF1-0EB2-4673-802D-3371233E4A77}" type="datetime2">
              <a:rPr lang="en-US" smtClean="0"/>
              <a:t>Tuesday, June 23, 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 smtClean="0"/>
              <a:t>Sample 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1B6DD-29C1-4FEA-923F-71EA1347694C}" type="slidenum">
              <a:rPr lang="en-US" smtClean="0"/>
              <a:pPr/>
              <a:t>‹Nº›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4074188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A2CF1-0EB2-4673-802D-3371233E4A77}" type="datetime2">
              <a:rPr lang="en-US" smtClean="0"/>
              <a:t>Tuesday, June 23, 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 smtClean="0"/>
              <a:t>Sample 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1B6DD-29C1-4FEA-923F-71EA1347694C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1866114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A2CF1-0EB2-4673-802D-3371233E4A77}" type="datetime2">
              <a:rPr lang="en-US" smtClean="0"/>
              <a:t>Tuesday, June 23, 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 smtClean="0"/>
              <a:t>Sample 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1B6DD-29C1-4FEA-923F-71EA1347694C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0678380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A2CF1-0EB2-4673-802D-3371233E4A77}" type="datetime2">
              <a:rPr lang="en-US" smtClean="0"/>
              <a:t>Tuesday, June 23, 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 smtClean="0"/>
              <a:t>Sample 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1B6DD-29C1-4FEA-923F-71EA1347694C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4665476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A2CF1-0EB2-4673-802D-3371233E4A77}" type="datetime2">
              <a:rPr lang="en-US" smtClean="0"/>
              <a:t>Tuesday, June 23, 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 smtClean="0"/>
              <a:t>Sample 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1B6DD-29C1-4FEA-923F-71EA1347694C}" type="slidenum">
              <a:rPr lang="en-US" smtClean="0"/>
              <a:pPr/>
              <a:t>‹Nº›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4636643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A2CF1-0EB2-4673-802D-3371233E4A77}" type="datetime2">
              <a:rPr lang="en-US" smtClean="0"/>
              <a:t>Tuesday, June 23, 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 smtClean="0"/>
              <a:t>Sample 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1B6DD-29C1-4FEA-923F-71EA1347694C}" type="slidenum">
              <a:rPr lang="en-US" smtClean="0"/>
              <a:pPr/>
              <a:t>‹Nº›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7578844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A2CF1-0EB2-4673-802D-3371233E4A77}" type="datetime2">
              <a:rPr lang="en-US" smtClean="0"/>
              <a:t>Tuesday, June 23, 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 smtClean="0"/>
              <a:t>Sample 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1B6DD-29C1-4FEA-923F-71EA1347694C}" type="slidenum">
              <a:rPr lang="en-US" smtClean="0"/>
              <a:pPr/>
              <a:t>‹Nº›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6906008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A2CF1-0EB2-4673-802D-3371233E4A77}" type="datetime2">
              <a:rPr lang="en-US" smtClean="0"/>
              <a:t>Tuesday, June 23, 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 smtClean="0"/>
              <a:t>Sample 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1B6DD-29C1-4FEA-923F-71EA1347694C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6030315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A2CF1-0EB2-4673-802D-3371233E4A77}" type="datetime2">
              <a:rPr lang="en-US" smtClean="0"/>
              <a:t>Tuesday, June 23, 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 smtClean="0"/>
              <a:t>Sample 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1B6DD-29C1-4FEA-923F-71EA1347694C}" type="slidenum">
              <a:rPr lang="en-US" smtClean="0"/>
              <a:pPr/>
              <a:t>‹Nº›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0465103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A2CF1-0EB2-4673-802D-3371233E4A77}" type="datetime2">
              <a:rPr lang="en-US" smtClean="0"/>
              <a:t>Tuesday, June 23, 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 smtClean="0"/>
              <a:t>Sample Footer Text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1B6DD-29C1-4FEA-923F-71EA1347694C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9903183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A2CF1-0EB2-4673-802D-3371233E4A77}" type="datetime2">
              <a:rPr lang="en-US" smtClean="0"/>
              <a:t>Tuesday, June 23, 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 smtClean="0"/>
              <a:t>Sample Footer Text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1B6DD-29C1-4FEA-923F-71EA1347694C}" type="slidenum">
              <a:rPr lang="en-US" smtClean="0"/>
              <a:pPr/>
              <a:t>‹Nº›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7240363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A2CF1-0EB2-4673-802D-3371233E4A77}" type="datetime2">
              <a:rPr lang="en-US" smtClean="0"/>
              <a:t>Tuesday, June 23, 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 smtClean="0"/>
              <a:t>Sample Footer Text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1B6DD-29C1-4FEA-923F-71EA1347694C}" type="slidenum">
              <a:rPr lang="en-US" smtClean="0"/>
              <a:pPr/>
              <a:t>‹Nº›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7974344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A2CF1-0EB2-4673-802D-3371233E4A77}" type="datetime2">
              <a:rPr lang="en-US" smtClean="0"/>
              <a:t>Tuesday, June 23, 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 smtClean="0"/>
              <a:t>Sample Footer Text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1B6DD-29C1-4FEA-923F-71EA1347694C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9778432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A2CF1-0EB2-4673-802D-3371233E4A77}" type="datetime2">
              <a:rPr lang="en-US" smtClean="0"/>
              <a:t>Tuesday, June 23, 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 smtClean="0"/>
              <a:t>Sample Footer Text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1B6DD-29C1-4FEA-923F-71EA1347694C}" type="slidenum">
              <a:rPr lang="en-US" smtClean="0"/>
              <a:pPr/>
              <a:t>‹Nº›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3270073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A2CF1-0EB2-4673-802D-3371233E4A77}" type="datetime2">
              <a:rPr lang="en-US" smtClean="0"/>
              <a:t>Tuesday, June 23, 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 smtClean="0"/>
              <a:t>Sample Footer Text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1B6DD-29C1-4FEA-923F-71EA1347694C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3169696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DEA2CF1-0EB2-4673-802D-3371233E4A77}" type="datetime2">
              <a:rPr lang="en-US" smtClean="0"/>
              <a:t>Tuesday, June 23, 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algn="l"/>
            <a:r>
              <a:rPr lang="en-US" smtClean="0"/>
              <a:t>Sample 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621B6DD-29C1-4FEA-923F-71EA1347694C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4838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9" r:id="rId1"/>
    <p:sldLayoutId id="2147483790" r:id="rId2"/>
    <p:sldLayoutId id="2147483791" r:id="rId3"/>
    <p:sldLayoutId id="2147483792" r:id="rId4"/>
    <p:sldLayoutId id="2147483793" r:id="rId5"/>
    <p:sldLayoutId id="2147483794" r:id="rId6"/>
    <p:sldLayoutId id="2147483795" r:id="rId7"/>
    <p:sldLayoutId id="2147483796" r:id="rId8"/>
    <p:sldLayoutId id="2147483797" r:id="rId9"/>
    <p:sldLayoutId id="2147483798" r:id="rId10"/>
    <p:sldLayoutId id="2147483799" r:id="rId11"/>
    <p:sldLayoutId id="2147483800" r:id="rId12"/>
    <p:sldLayoutId id="2147483801" r:id="rId13"/>
    <p:sldLayoutId id="2147483802" r:id="rId14"/>
    <p:sldLayoutId id="2147483803" r:id="rId15"/>
    <p:sldLayoutId id="2147483804" r:id="rId16"/>
    <p:sldLayoutId id="2147483805" r:id="rId17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jp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3228110" y="1745672"/>
            <a:ext cx="5943600" cy="1724119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/>
          <a:p>
            <a:r>
              <a:rPr lang="es-EC" dirty="0" smtClean="0"/>
              <a:t/>
            </a:r>
            <a:br>
              <a:rPr lang="es-EC" dirty="0" smtClean="0"/>
            </a:br>
            <a:r>
              <a:rPr lang="es-EC" dirty="0"/>
              <a:t/>
            </a:r>
            <a:br>
              <a:rPr lang="es-EC" dirty="0"/>
            </a:br>
            <a:r>
              <a:rPr lang="es-EC" dirty="0" smtClean="0"/>
              <a:t/>
            </a:r>
            <a:br>
              <a:rPr lang="es-EC" dirty="0" smtClean="0"/>
            </a:br>
            <a:r>
              <a:rPr lang="es-EC" dirty="0"/>
              <a:t/>
            </a:r>
            <a:br>
              <a:rPr lang="es-EC" dirty="0"/>
            </a:br>
            <a:r>
              <a:rPr lang="es-EC" dirty="0" smtClean="0"/>
              <a:t/>
            </a:r>
            <a:br>
              <a:rPr lang="es-EC" dirty="0" smtClean="0"/>
            </a:br>
            <a:r>
              <a:rPr lang="es-EC" dirty="0"/>
              <a:t/>
            </a:r>
            <a:br>
              <a:rPr lang="es-EC" dirty="0"/>
            </a:br>
            <a:r>
              <a:rPr lang="es-EC" dirty="0" smtClean="0"/>
              <a:t>RENDICIÓN </a:t>
            </a:r>
            <a:r>
              <a:rPr lang="es-EC" dirty="0"/>
              <a:t>DE </a:t>
            </a:r>
            <a:r>
              <a:rPr lang="es-EC" dirty="0" smtClean="0"/>
              <a:t>CUENTAS 2025</a:t>
            </a:r>
            <a:endParaRPr lang="es-419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4000" u="sng" dirty="0" err="1">
                <a:latin typeface="Brush Script MT" panose="03060802040406070304" pitchFamily="66" charset="0"/>
              </a:rPr>
              <a:t>Presentado</a:t>
            </a:r>
            <a:r>
              <a:rPr lang="en-US" sz="4000" u="sng" dirty="0">
                <a:latin typeface="Brush Script MT" panose="03060802040406070304" pitchFamily="66" charset="0"/>
              </a:rPr>
              <a:t> </a:t>
            </a:r>
            <a:r>
              <a:rPr lang="en-US" sz="4000" u="sng" dirty="0" err="1" smtClean="0">
                <a:latin typeface="Brush Script MT" panose="03060802040406070304" pitchFamily="66" charset="0"/>
              </a:rPr>
              <a:t>por</a:t>
            </a:r>
            <a:r>
              <a:rPr lang="en-US" sz="4000" u="sng" dirty="0" smtClean="0">
                <a:latin typeface="Brush Script MT" panose="03060802040406070304" pitchFamily="66" charset="0"/>
              </a:rPr>
              <a:t>:  </a:t>
            </a:r>
            <a:r>
              <a:rPr lang="en-US" sz="4000" dirty="0" err="1" smtClean="0">
                <a:latin typeface="Brush Script MT" panose="03060802040406070304" pitchFamily="66" charset="0"/>
              </a:rPr>
              <a:t>Lcdo</a:t>
            </a:r>
            <a:r>
              <a:rPr lang="en-US" sz="4000" dirty="0" smtClean="0">
                <a:latin typeface="Brush Script MT" panose="03060802040406070304" pitchFamily="66" charset="0"/>
              </a:rPr>
              <a:t>. </a:t>
            </a:r>
            <a:r>
              <a:rPr lang="en-US" sz="4000" dirty="0">
                <a:latin typeface="Brush Script MT" panose="03060802040406070304" pitchFamily="66" charset="0"/>
              </a:rPr>
              <a:t>Edison Antonio </a:t>
            </a:r>
            <a:r>
              <a:rPr lang="en-US" sz="4000" dirty="0" err="1">
                <a:latin typeface="Brush Script MT" panose="03060802040406070304" pitchFamily="66" charset="0"/>
              </a:rPr>
              <a:t>Indacochea</a:t>
            </a:r>
            <a:r>
              <a:rPr lang="en-US" sz="4000" dirty="0">
                <a:latin typeface="Brush Script MT" panose="03060802040406070304" pitchFamily="66" charset="0"/>
              </a:rPr>
              <a:t> </a:t>
            </a:r>
            <a:r>
              <a:rPr lang="en-US" sz="4000" dirty="0" err="1">
                <a:latin typeface="Brush Script MT" panose="03060802040406070304" pitchFamily="66" charset="0"/>
              </a:rPr>
              <a:t>Choez</a:t>
            </a:r>
            <a:r>
              <a:rPr lang="en-US" sz="4000" dirty="0">
                <a:latin typeface="Brush Script MT" panose="03060802040406070304" pitchFamily="66" charset="0"/>
              </a:rPr>
              <a:t> Mg</a:t>
            </a:r>
            <a:r>
              <a:rPr lang="en-US" dirty="0">
                <a:latin typeface="Brush Script MT" panose="03060802040406070304" pitchFamily="66" charset="0"/>
              </a:rPr>
              <a:t>.</a:t>
            </a:r>
            <a:endParaRPr lang="es-419" dirty="0">
              <a:latin typeface="Brush Script MT" panose="03060802040406070304" pitchFamily="66" charset="0"/>
            </a:endParaRPr>
          </a:p>
        </p:txBody>
      </p:sp>
      <p:pic>
        <p:nvPicPr>
          <p:cNvPr id="4" name="Imagen 3" descr="D:\Descargas\logo superior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965" y="138545"/>
            <a:ext cx="11762508" cy="113607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52136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="" xmlns:a16="http://schemas.microsoft.com/office/drawing/2014/main" id="{FDCEAA36-5D1B-4016-A467-F6FE59148EC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705A5CC7-0651-56E2-F8BD-7AC4E2A81D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9926" y="736472"/>
            <a:ext cx="7604248" cy="1814996"/>
          </a:xfrm>
        </p:spPr>
        <p:txBody>
          <a:bodyPr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es-MX" sz="2700" b="1" u="none" strike="noStrike" kern="100" dirty="0">
                <a:effectLst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“RENOVACIÓN DE LICENCIA ANUAL </a:t>
            </a:r>
            <a:r>
              <a:rPr lang="es-MX" sz="2700" b="1" u="none" strike="noStrike" kern="100" dirty="0"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DE LA PÁGINA WEB DEL GOBIERNO AUTÓNOMO DESCENTRALIZADO PARROQUIAL RURAL EL ANEGADO</a:t>
            </a:r>
            <a:r>
              <a:rPr lang="es-MX" sz="2700" b="1" u="none" strike="noStrike" kern="100" dirty="0">
                <a:effectLst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”.</a:t>
            </a:r>
            <a:r>
              <a:rPr lang="es-MX" sz="2700" b="1" u="none" strike="noStrike" kern="100" dirty="0">
                <a:effectLst/>
                <a:uFill>
                  <a:solidFill>
                    <a:srgbClr val="000000"/>
                  </a:solidFill>
                </a:uFill>
                <a:latin typeface="Britannic"/>
                <a:ea typeface="Britannic"/>
                <a:cs typeface="Britannic"/>
              </a:rPr>
              <a:t> </a:t>
            </a:r>
            <a:r>
              <a:rPr lang="es-MX" sz="1500" b="1" u="none" strike="noStrike" kern="100" dirty="0">
                <a:effectLst/>
                <a:uFill>
                  <a:solidFill>
                    <a:srgbClr val="000000"/>
                  </a:solidFill>
                </a:uFill>
                <a:latin typeface="Britannic"/>
                <a:ea typeface="Britannic"/>
                <a:cs typeface="Britannic"/>
              </a:rPr>
              <a:t/>
            </a:r>
            <a:br>
              <a:rPr lang="es-MX" sz="1500" b="1" u="none" strike="noStrike" kern="100" dirty="0">
                <a:effectLst/>
                <a:uFill>
                  <a:solidFill>
                    <a:srgbClr val="000000"/>
                  </a:solidFill>
                </a:uFill>
                <a:latin typeface="Britannic"/>
                <a:ea typeface="Britannic"/>
                <a:cs typeface="Britannic"/>
              </a:rPr>
            </a:br>
            <a:r>
              <a:rPr lang="es-MX" sz="1500" b="1" u="none" strike="noStrike" kern="100" dirty="0">
                <a:effectLst/>
                <a:uFill>
                  <a:solidFill>
                    <a:srgbClr val="000000"/>
                  </a:solidFill>
                </a:uFill>
                <a:latin typeface="Britannic"/>
                <a:ea typeface="Britannic"/>
                <a:cs typeface="Britannic"/>
              </a:rPr>
              <a:t/>
            </a:r>
            <a:br>
              <a:rPr lang="es-MX" sz="1500" b="1" u="none" strike="noStrike" kern="100" dirty="0">
                <a:effectLst/>
                <a:uFill>
                  <a:solidFill>
                    <a:srgbClr val="000000"/>
                  </a:solidFill>
                </a:uFill>
                <a:latin typeface="Britannic"/>
                <a:ea typeface="Britannic"/>
                <a:cs typeface="Britannic"/>
              </a:rPr>
            </a:br>
            <a:endParaRPr lang="es-MX" sz="1500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="" xmlns:a16="http://schemas.microsoft.com/office/drawing/2014/main" id="{DE59B2BE-7D6D-6D8C-2C1B-2A14EECA1E7D}"/>
              </a:ext>
            </a:extLst>
          </p:cNvPr>
          <p:cNvSpPr>
            <a:spLocks noGrp="1"/>
          </p:cNvSpPr>
          <p:nvPr>
            <p:ph idx="1"/>
          </p:nvPr>
        </p:nvSpPr>
        <p:spPr>
          <a:xfrm flipV="1">
            <a:off x="4548188" y="-2418735"/>
            <a:ext cx="6911973" cy="108154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669">
            <a:extLst>
              <a:ext uri="{FF2B5EF4-FFF2-40B4-BE49-F238E27FC236}">
                <a16:creationId xmlns="" xmlns:a16="http://schemas.microsoft.com/office/drawing/2014/main" id="{DCFEF9DE-18DD-E5BE-20EB-0331E9C1AB5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8101159" y="4120860"/>
            <a:ext cx="3547201" cy="2292266"/>
          </a:xfrm>
          <a:custGeom>
            <a:avLst/>
            <a:gdLst/>
            <a:ahLst/>
            <a:cxnLst/>
            <a:rect l="l" t="t" r="r" b="b"/>
            <a:pathLst>
              <a:path w="3344401" h="3502800">
                <a:moveTo>
                  <a:pt x="0" y="0"/>
                </a:moveTo>
                <a:lnTo>
                  <a:pt x="3344401" y="0"/>
                </a:lnTo>
                <a:lnTo>
                  <a:pt x="3344401" y="3502800"/>
                </a:lnTo>
                <a:lnTo>
                  <a:pt x="0" y="3502800"/>
                </a:lnTo>
                <a:close/>
              </a:path>
            </a:pathLst>
          </a:custGeom>
        </p:spPr>
      </p:pic>
      <p:pic>
        <p:nvPicPr>
          <p:cNvPr id="6" name="Picture 671">
            <a:extLst>
              <a:ext uri="{FF2B5EF4-FFF2-40B4-BE49-F238E27FC236}">
                <a16:creationId xmlns="" xmlns:a16="http://schemas.microsoft.com/office/drawing/2014/main" id="{8215EF3E-DDBF-02C2-ACBE-B31A8473C400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3816348" y="2895913"/>
            <a:ext cx="3736592" cy="2810123"/>
          </a:xfrm>
          <a:custGeom>
            <a:avLst/>
            <a:gdLst/>
            <a:ahLst/>
            <a:cxnLst/>
            <a:rect l="l" t="t" r="r" b="b"/>
            <a:pathLst>
              <a:path w="3344400" h="3502800">
                <a:moveTo>
                  <a:pt x="0" y="0"/>
                </a:moveTo>
                <a:lnTo>
                  <a:pt x="3344400" y="0"/>
                </a:lnTo>
                <a:lnTo>
                  <a:pt x="3344400" y="3502800"/>
                </a:lnTo>
                <a:lnTo>
                  <a:pt x="0" y="3502800"/>
                </a:lnTo>
                <a:close/>
              </a:path>
            </a:pathLst>
          </a:custGeom>
        </p:spPr>
      </p:pic>
      <p:pic>
        <p:nvPicPr>
          <p:cNvPr id="5" name="Picture 673">
            <a:extLst>
              <a:ext uri="{FF2B5EF4-FFF2-40B4-BE49-F238E27FC236}">
                <a16:creationId xmlns="" xmlns:a16="http://schemas.microsoft.com/office/drawing/2014/main" id="{EC1D6FB9-C4D8-D1AE-9CE9-0BB24384C184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8004174" y="1311949"/>
            <a:ext cx="3736592" cy="2405604"/>
          </a:xfrm>
          <a:custGeom>
            <a:avLst/>
            <a:gdLst/>
            <a:ahLst/>
            <a:cxnLst/>
            <a:rect l="l" t="t" r="r" b="b"/>
            <a:pathLst>
              <a:path w="3319524" h="3502800">
                <a:moveTo>
                  <a:pt x="0" y="0"/>
                </a:moveTo>
                <a:lnTo>
                  <a:pt x="3319524" y="0"/>
                </a:lnTo>
                <a:lnTo>
                  <a:pt x="3319524" y="3502800"/>
                </a:lnTo>
                <a:lnTo>
                  <a:pt x="0" y="3502800"/>
                </a:lnTo>
                <a:close/>
              </a:path>
            </a:pathLst>
          </a:custGeom>
        </p:spPr>
      </p:pic>
      <p:sp>
        <p:nvSpPr>
          <p:cNvPr id="7" name="CuadroTexto 6"/>
          <p:cNvSpPr txBox="1"/>
          <p:nvPr/>
        </p:nvSpPr>
        <p:spPr>
          <a:xfrm>
            <a:off x="872835" y="3810000"/>
            <a:ext cx="231370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419" sz="3200" dirty="0" smtClean="0"/>
              <a:t>Monto sin </a:t>
            </a:r>
            <a:r>
              <a:rPr lang="es-419" sz="3200" dirty="0" err="1" smtClean="0"/>
              <a:t>iva</a:t>
            </a:r>
            <a:r>
              <a:rPr lang="es-419" sz="3200" dirty="0" smtClean="0"/>
              <a:t>: $249.00</a:t>
            </a:r>
            <a:endParaRPr lang="es-419" sz="3200" dirty="0"/>
          </a:p>
        </p:txBody>
      </p:sp>
    </p:spTree>
    <p:extLst>
      <p:ext uri="{BB962C8B-B14F-4D97-AF65-F5344CB8AC3E}">
        <p14:creationId xmlns:p14="http://schemas.microsoft.com/office/powerpoint/2010/main" val="3262128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0">
            <a:extLst>
              <a:ext uri="{FF2B5EF4-FFF2-40B4-BE49-F238E27FC236}">
                <a16:creationId xmlns="" xmlns:a16="http://schemas.microsoft.com/office/drawing/2014/main" id="{1354293D-EB42-4634-8726-ECCFA273CCE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BE888B41-0EFC-459D-8A46-CCF8680DBAD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FBCC5907-59C3-22D9-2A86-A2D31D6042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8071" y="619200"/>
            <a:ext cx="7260220" cy="1923974"/>
          </a:xfrm>
        </p:spPr>
        <p:txBody>
          <a:bodyPr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es-MX" sz="1800" b="1" u="none" strike="noStrike" kern="100" dirty="0"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“</a:t>
            </a:r>
            <a:r>
              <a:rPr lang="es-MX" sz="2700" b="1" u="none" strike="noStrike" kern="100" dirty="0"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MANTENIMIENTO Y REPOSICIÓN DE LUMINARIAS EN ESPACIOS PÚBLICOS DE LA CABECERA PARROQUIAL EL ANEGADO”. </a:t>
            </a:r>
            <a:r>
              <a:rPr lang="es-MX" sz="2700" u="none" strike="noStrike" kern="100" dirty="0"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br>
              <a:rPr lang="es-MX" sz="2700" u="none" strike="noStrike" kern="100" dirty="0"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es-MX" sz="2700" u="none" strike="noStrike" kern="100" dirty="0"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/>
            </a:r>
            <a:br>
              <a:rPr lang="es-MX" sz="2700" u="none" strike="noStrike" kern="100" dirty="0"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es-MX" sz="2700" u="none" strike="noStrike" kern="100" dirty="0">
                <a:effectLst/>
                <a:uFill>
                  <a:solidFill>
                    <a:srgbClr val="000000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es-MX" sz="2700" u="none" strike="noStrike" kern="100" dirty="0">
                <a:effectLst/>
                <a:uFill>
                  <a:solidFill>
                    <a:srgbClr val="000000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s-MX" sz="2700" u="none" strike="noStrike" kern="100" dirty="0">
                <a:solidFill>
                  <a:schemeClr val="accent5">
                    <a:lumMod val="50000"/>
                  </a:schemeClr>
                </a:solidFill>
                <a:effectLst/>
                <a:uFill>
                  <a:solidFill>
                    <a:srgbClr val="000000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MONTO TOTAL SIN IVA :   </a:t>
            </a:r>
            <a:r>
              <a:rPr lang="es-MX" sz="2700" u="none" strike="noStrike" kern="100" dirty="0">
                <a:effectLst/>
                <a:uFill>
                  <a:solidFill>
                    <a:srgbClr val="000000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$ </a:t>
            </a:r>
            <a:r>
              <a:rPr lang="es-MX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6,864.00 </a:t>
            </a:r>
            <a:endParaRPr lang="es-MX" sz="27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285260F1-5386-4CD7-2170-0033A1D3270F}"/>
              </a:ext>
            </a:extLst>
          </p:cNvPr>
          <p:cNvSpPr>
            <a:spLocks noGrp="1"/>
          </p:cNvSpPr>
          <p:nvPr>
            <p:ph idx="1"/>
          </p:nvPr>
        </p:nvSpPr>
        <p:spPr>
          <a:xfrm flipV="1">
            <a:off x="4548188" y="-2356300"/>
            <a:ext cx="6911973" cy="45719"/>
          </a:xfrm>
        </p:spPr>
        <p:txBody>
          <a:bodyPr>
            <a:normAutofit fontScale="25000" lnSpcReduction="20000"/>
          </a:bodyPr>
          <a:lstStyle/>
          <a:p>
            <a:endParaRPr lang="es-MX" dirty="0"/>
          </a:p>
        </p:txBody>
      </p:sp>
      <p:sp useBgFill="1">
        <p:nvSpPr>
          <p:cNvPr id="15" name="Freeform: Shape 14">
            <a:extLst>
              <a:ext uri="{FF2B5EF4-FFF2-40B4-BE49-F238E27FC236}">
                <a16:creationId xmlns="" xmlns:a16="http://schemas.microsoft.com/office/drawing/2014/main" id="{41C71752-7D52-4E24-8299-DA8D040DBB3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910" y="2543175"/>
            <a:ext cx="12191090" cy="4314826"/>
          </a:xfrm>
          <a:custGeom>
            <a:avLst/>
            <a:gdLst>
              <a:gd name="connsiteX0" fmla="*/ 2945853 w 12191090"/>
              <a:gd name="connsiteY0" fmla="*/ 0 h 4430825"/>
              <a:gd name="connsiteX1" fmla="*/ 8211918 w 12191090"/>
              <a:gd name="connsiteY1" fmla="*/ 91920 h 4430825"/>
              <a:gd name="connsiteX2" fmla="*/ 8964214 w 12191090"/>
              <a:gd name="connsiteY2" fmla="*/ 105051 h 4430825"/>
              <a:gd name="connsiteX3" fmla="*/ 9716509 w 12191090"/>
              <a:gd name="connsiteY3" fmla="*/ 118183 h 4430825"/>
              <a:gd name="connsiteX4" fmla="*/ 10920181 w 12191090"/>
              <a:gd name="connsiteY4" fmla="*/ 139193 h 4430825"/>
              <a:gd name="connsiteX5" fmla="*/ 12130833 w 12191090"/>
              <a:gd name="connsiteY5" fmla="*/ 97164 h 4430825"/>
              <a:gd name="connsiteX6" fmla="*/ 12191090 w 12191090"/>
              <a:gd name="connsiteY6" fmla="*/ 95072 h 4430825"/>
              <a:gd name="connsiteX7" fmla="*/ 12191090 w 12191090"/>
              <a:gd name="connsiteY7" fmla="*/ 4430825 h 4430825"/>
              <a:gd name="connsiteX8" fmla="*/ 10305 w 12191090"/>
              <a:gd name="connsiteY8" fmla="*/ 4430825 h 4430825"/>
              <a:gd name="connsiteX9" fmla="*/ 0 w 12191090"/>
              <a:gd name="connsiteY9" fmla="*/ 42862 h 4430825"/>
              <a:gd name="connsiteX10" fmla="*/ 105174 w 12191090"/>
              <a:gd name="connsiteY10" fmla="*/ 44699 h 4430825"/>
              <a:gd name="connsiteX11" fmla="*/ 837780 w 12191090"/>
              <a:gd name="connsiteY11" fmla="*/ 57486 h 4430825"/>
              <a:gd name="connsiteX12" fmla="*/ 1439616 w 12191090"/>
              <a:gd name="connsiteY12" fmla="*/ 67992 h 4430825"/>
              <a:gd name="connsiteX13" fmla="*/ 2945853 w 12191090"/>
              <a:gd name="connsiteY13" fmla="*/ 0 h 4430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191090" h="4430825">
                <a:moveTo>
                  <a:pt x="2945853" y="0"/>
                </a:moveTo>
                <a:cubicBezTo>
                  <a:pt x="2945853" y="0"/>
                  <a:pt x="2945853" y="0"/>
                  <a:pt x="8211918" y="91920"/>
                </a:cubicBezTo>
                <a:cubicBezTo>
                  <a:pt x="8362379" y="94546"/>
                  <a:pt x="8663297" y="99800"/>
                  <a:pt x="8964214" y="105051"/>
                </a:cubicBezTo>
                <a:cubicBezTo>
                  <a:pt x="9265134" y="110304"/>
                  <a:pt x="9415591" y="112930"/>
                  <a:pt x="9716509" y="118183"/>
                </a:cubicBezTo>
                <a:cubicBezTo>
                  <a:pt x="9716509" y="118183"/>
                  <a:pt x="9716509" y="118183"/>
                  <a:pt x="10920181" y="139193"/>
                </a:cubicBezTo>
                <a:cubicBezTo>
                  <a:pt x="10920181" y="139193"/>
                  <a:pt x="10920181" y="139193"/>
                  <a:pt x="12130833" y="97164"/>
                </a:cubicBezTo>
                <a:lnTo>
                  <a:pt x="12191090" y="95072"/>
                </a:lnTo>
                <a:lnTo>
                  <a:pt x="12191090" y="4430825"/>
                </a:lnTo>
                <a:lnTo>
                  <a:pt x="10305" y="4430825"/>
                </a:lnTo>
                <a:lnTo>
                  <a:pt x="0" y="42862"/>
                </a:lnTo>
                <a:lnTo>
                  <a:pt x="105174" y="44699"/>
                </a:lnTo>
                <a:cubicBezTo>
                  <a:pt x="365244" y="49238"/>
                  <a:pt x="612091" y="53547"/>
                  <a:pt x="837780" y="57486"/>
                </a:cubicBezTo>
                <a:cubicBezTo>
                  <a:pt x="837780" y="57486"/>
                  <a:pt x="837780" y="57486"/>
                  <a:pt x="1439616" y="67992"/>
                </a:cubicBezTo>
                <a:cubicBezTo>
                  <a:pt x="1439616" y="67992"/>
                  <a:pt x="1439616" y="67992"/>
                  <a:pt x="2945853" y="0"/>
                </a:cubicBezTo>
                <a:close/>
              </a:path>
            </a:pathLst>
          </a:cu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6" name="Picture 725">
            <a:extLst>
              <a:ext uri="{FF2B5EF4-FFF2-40B4-BE49-F238E27FC236}">
                <a16:creationId xmlns="" xmlns:a16="http://schemas.microsoft.com/office/drawing/2014/main" id="{DD769228-6F5E-E04B-5EB3-BE564C8817F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4117044" y="3163865"/>
            <a:ext cx="4038814" cy="2890028"/>
          </a:xfrm>
          <a:custGeom>
            <a:avLst/>
            <a:gdLst/>
            <a:ahLst/>
            <a:cxnLst/>
            <a:rect l="l" t="t" r="r" b="b"/>
            <a:pathLst>
              <a:path w="3344401" h="3502800">
                <a:moveTo>
                  <a:pt x="0" y="0"/>
                </a:moveTo>
                <a:lnTo>
                  <a:pt x="3344401" y="0"/>
                </a:lnTo>
                <a:lnTo>
                  <a:pt x="3344401" y="3502800"/>
                </a:lnTo>
                <a:lnTo>
                  <a:pt x="0" y="3502800"/>
                </a:lnTo>
                <a:close/>
              </a:path>
            </a:pathLst>
          </a:custGeom>
        </p:spPr>
      </p:pic>
      <p:pic>
        <p:nvPicPr>
          <p:cNvPr id="5" name="Picture 729">
            <a:extLst>
              <a:ext uri="{FF2B5EF4-FFF2-40B4-BE49-F238E27FC236}">
                <a16:creationId xmlns="" xmlns:a16="http://schemas.microsoft.com/office/drawing/2014/main" id="{BF15B9B7-60B8-9349-02E5-C4AFEB3F6EE2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423703" y="3029431"/>
            <a:ext cx="3419381" cy="3410697"/>
          </a:xfrm>
          <a:custGeom>
            <a:avLst/>
            <a:gdLst/>
            <a:ahLst/>
            <a:cxnLst/>
            <a:rect l="l" t="t" r="r" b="b"/>
            <a:pathLst>
              <a:path w="3344400" h="3502800">
                <a:moveTo>
                  <a:pt x="0" y="0"/>
                </a:moveTo>
                <a:lnTo>
                  <a:pt x="3344400" y="0"/>
                </a:lnTo>
                <a:lnTo>
                  <a:pt x="3344400" y="3502800"/>
                </a:lnTo>
                <a:lnTo>
                  <a:pt x="0" y="3502800"/>
                </a:lnTo>
                <a:close/>
              </a:path>
            </a:pathLst>
          </a:custGeom>
        </p:spPr>
      </p:pic>
      <p:pic>
        <p:nvPicPr>
          <p:cNvPr id="4" name="Picture 727">
            <a:extLst>
              <a:ext uri="{FF2B5EF4-FFF2-40B4-BE49-F238E27FC236}">
                <a16:creationId xmlns="" xmlns:a16="http://schemas.microsoft.com/office/drawing/2014/main" id="{A254FC62-6382-ABAB-E680-AD111B575887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8471383" y="3029430"/>
            <a:ext cx="3258940" cy="3410696"/>
          </a:xfrm>
          <a:custGeom>
            <a:avLst/>
            <a:gdLst/>
            <a:ahLst/>
            <a:cxnLst/>
            <a:rect l="l" t="t" r="r" b="b"/>
            <a:pathLst>
              <a:path w="3319524" h="3502800">
                <a:moveTo>
                  <a:pt x="0" y="0"/>
                </a:moveTo>
                <a:lnTo>
                  <a:pt x="3319524" y="0"/>
                </a:lnTo>
                <a:lnTo>
                  <a:pt x="3319524" y="3502800"/>
                </a:lnTo>
                <a:lnTo>
                  <a:pt x="0" y="35028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537188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0">
            <a:extLst>
              <a:ext uri="{FF2B5EF4-FFF2-40B4-BE49-F238E27FC236}">
                <a16:creationId xmlns="" xmlns:a16="http://schemas.microsoft.com/office/drawing/2014/main" id="{FDCEAA36-5D1B-4016-A467-F6FE59148EC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2">
            <a:extLst>
              <a:ext uri="{FF2B5EF4-FFF2-40B4-BE49-F238E27FC236}">
                <a16:creationId xmlns="" xmlns:a16="http://schemas.microsoft.com/office/drawing/2014/main" id="{E3DFEFFB-1DD0-47F7-AFB6-3DB9A006372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48C01FE0-7CFA-D67D-5FC2-74FE6B9BA3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13472" y="494408"/>
            <a:ext cx="6565055" cy="2048401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s-MX" sz="2400" b="1" u="none" strike="noStrike" kern="100" dirty="0"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“INSTALACION DE LUMINARIAS PARA LA CANCHA DEL RECINTO CERRO PRIETO, SAN JOSÉ Y SANTA LUCIA DE LA PARROQUIA EL ANEGADO”</a:t>
            </a:r>
            <a:br>
              <a:rPr lang="es-MX" sz="2400" b="1" u="none" strike="noStrike" kern="100" dirty="0"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es-MX" sz="2400" u="none" strike="noStrike" kern="100" dirty="0">
                <a:effectLst/>
                <a:uFill>
                  <a:solidFill>
                    <a:srgbClr val="000000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es-MX" sz="2400" u="none" strike="noStrike" kern="100" dirty="0">
                <a:effectLst/>
                <a:uFill>
                  <a:solidFill>
                    <a:srgbClr val="000000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s-MX" sz="2400" b="1" kern="100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MONTO TOTAL SIN IVA:  </a:t>
            </a:r>
            <a:r>
              <a:rPr lang="es-MX" sz="2400" kern="100" dirty="0">
                <a:uFill>
                  <a:solidFill>
                    <a:srgbClr val="000000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6,703.20</a:t>
            </a:r>
            <a:endParaRPr lang="es-MX" sz="24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1C898264-0642-9DAB-19EF-9C821F906814}"/>
              </a:ext>
            </a:extLst>
          </p:cNvPr>
          <p:cNvSpPr>
            <a:spLocks noGrp="1"/>
          </p:cNvSpPr>
          <p:nvPr>
            <p:ph idx="1"/>
          </p:nvPr>
        </p:nvSpPr>
        <p:spPr>
          <a:xfrm flipV="1">
            <a:off x="4548188" y="-1661652"/>
            <a:ext cx="6911973" cy="108155"/>
          </a:xfrm>
        </p:spPr>
        <p:txBody>
          <a:bodyPr>
            <a:normAutofit fontScale="25000" lnSpcReduction="20000"/>
          </a:bodyPr>
          <a:lstStyle/>
          <a:p>
            <a:endParaRPr lang="es-MX" dirty="0"/>
          </a:p>
        </p:txBody>
      </p:sp>
      <p:pic>
        <p:nvPicPr>
          <p:cNvPr id="4" name="Picture 783">
            <a:extLst>
              <a:ext uri="{FF2B5EF4-FFF2-40B4-BE49-F238E27FC236}">
                <a16:creationId xmlns="" xmlns:a16="http://schemas.microsoft.com/office/drawing/2014/main" id="{1EFE7C05-3937-9711-0343-AC693347998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41831" y="3458855"/>
            <a:ext cx="3952576" cy="2607891"/>
          </a:xfrm>
          <a:custGeom>
            <a:avLst/>
            <a:gdLst/>
            <a:ahLst/>
            <a:cxnLst/>
            <a:rect l="l" t="t" r="r" b="b"/>
            <a:pathLst>
              <a:path w="3344401" h="3502800">
                <a:moveTo>
                  <a:pt x="0" y="0"/>
                </a:moveTo>
                <a:lnTo>
                  <a:pt x="3344401" y="0"/>
                </a:lnTo>
                <a:lnTo>
                  <a:pt x="3344401" y="3502800"/>
                </a:lnTo>
                <a:lnTo>
                  <a:pt x="0" y="3502800"/>
                </a:lnTo>
                <a:close/>
              </a:path>
            </a:pathLst>
          </a:custGeom>
        </p:spPr>
      </p:pic>
      <p:pic>
        <p:nvPicPr>
          <p:cNvPr id="5" name="Picture 785">
            <a:extLst>
              <a:ext uri="{FF2B5EF4-FFF2-40B4-BE49-F238E27FC236}">
                <a16:creationId xmlns="" xmlns:a16="http://schemas.microsoft.com/office/drawing/2014/main" id="{C5C1E48A-442B-7DD3-5EB3-453F43311701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8004174" y="3401674"/>
            <a:ext cx="4064399" cy="2722252"/>
          </a:xfrm>
          <a:custGeom>
            <a:avLst/>
            <a:gdLst/>
            <a:ahLst/>
            <a:cxnLst/>
            <a:rect l="l" t="t" r="r" b="b"/>
            <a:pathLst>
              <a:path w="3344400" h="3502800">
                <a:moveTo>
                  <a:pt x="0" y="0"/>
                </a:moveTo>
                <a:lnTo>
                  <a:pt x="3344400" y="0"/>
                </a:lnTo>
                <a:lnTo>
                  <a:pt x="3344400" y="3502800"/>
                </a:lnTo>
                <a:lnTo>
                  <a:pt x="0" y="3502800"/>
                </a:lnTo>
                <a:close/>
              </a:path>
            </a:pathLst>
          </a:custGeom>
        </p:spPr>
      </p:pic>
      <p:pic>
        <p:nvPicPr>
          <p:cNvPr id="6" name="Picture 787">
            <a:extLst>
              <a:ext uri="{FF2B5EF4-FFF2-40B4-BE49-F238E27FC236}">
                <a16:creationId xmlns="" xmlns:a16="http://schemas.microsoft.com/office/drawing/2014/main" id="{1D54A8E9-435F-1704-0313-3F2D946F35AC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4436238" y="3037217"/>
            <a:ext cx="3319524" cy="3187184"/>
          </a:xfrm>
          <a:custGeom>
            <a:avLst/>
            <a:gdLst/>
            <a:ahLst/>
            <a:cxnLst/>
            <a:rect l="l" t="t" r="r" b="b"/>
            <a:pathLst>
              <a:path w="3319524" h="3502800">
                <a:moveTo>
                  <a:pt x="0" y="0"/>
                </a:moveTo>
                <a:lnTo>
                  <a:pt x="3319524" y="0"/>
                </a:lnTo>
                <a:lnTo>
                  <a:pt x="3319524" y="3502800"/>
                </a:lnTo>
                <a:lnTo>
                  <a:pt x="0" y="35028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512548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38AE1011-9134-3B3B-8A3D-7CB69BC90F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7364" y="512618"/>
            <a:ext cx="10737272" cy="2050473"/>
          </a:xfrm>
        </p:spPr>
        <p:txBody>
          <a:bodyPr>
            <a:normAutofit/>
          </a:bodyPr>
          <a:lstStyle/>
          <a:p>
            <a:pPr marL="65405" marR="400050" indent="-6350">
              <a:lnSpc>
                <a:spcPct val="107000"/>
              </a:lnSpc>
              <a:spcAft>
                <a:spcPts val="5"/>
              </a:spcAft>
            </a:pPr>
            <a:r>
              <a:rPr lang="es-MX" sz="2000" b="1" kern="100" baseline="-25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es-MX" sz="2000" b="1" kern="100" baseline="-25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s-MX" sz="2000" b="1" kern="100" baseline="-25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“</a:t>
            </a:r>
            <a:r>
              <a:rPr lang="es-MX" sz="2000" b="1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SERVICIO DE MANTENIMIENTO CORRECTIVO DE LA MAQUINA CATERPILLAR TIPO RETROEXCAVADORA MODELO 416E DEL </a:t>
            </a:r>
            <a:r>
              <a:rPr lang="es-MX" sz="2000" b="1" kern="1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GOBIERNO </a:t>
            </a:r>
            <a:r>
              <a:rPr lang="es-MX" sz="2000" b="1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AUTONOMO DESCENTRALIZADO PARROQUIAL RURAL EL ANEGADO</a:t>
            </a:r>
            <a:r>
              <a:rPr lang="es-MX" sz="2000" b="1" kern="1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”</a:t>
            </a:r>
            <a:r>
              <a:rPr lang="es-MX" sz="2000" b="1" kern="100" dirty="0">
                <a:effectLst/>
                <a:latin typeface="Britannic"/>
                <a:ea typeface="Britannic"/>
                <a:cs typeface="Britannic"/>
              </a:rPr>
              <a:t> </a:t>
            </a:r>
            <a:r>
              <a:rPr lang="es-MX" sz="2000" b="1" kern="100" dirty="0" smtClean="0">
                <a:effectLst/>
                <a:latin typeface="Britannic"/>
                <a:ea typeface="Britannic"/>
                <a:cs typeface="Britannic"/>
              </a:rPr>
              <a:t/>
            </a:r>
            <a:br>
              <a:rPr lang="es-MX" sz="2000" b="1" kern="100" dirty="0" smtClean="0">
                <a:effectLst/>
                <a:latin typeface="Britannic"/>
                <a:ea typeface="Britannic"/>
                <a:cs typeface="Britannic"/>
              </a:rPr>
            </a:br>
            <a:r>
              <a:rPr lang="es-MX" sz="2000" b="1" kern="100" dirty="0">
                <a:effectLst/>
                <a:latin typeface="Britannic"/>
                <a:ea typeface="Britannic"/>
                <a:cs typeface="Britannic"/>
              </a:rPr>
              <a:t/>
            </a:r>
            <a:br>
              <a:rPr lang="es-MX" sz="2000" b="1" kern="100" dirty="0">
                <a:effectLst/>
                <a:latin typeface="Britannic"/>
                <a:ea typeface="Britannic"/>
                <a:cs typeface="Britannic"/>
              </a:rPr>
            </a:br>
            <a:r>
              <a:rPr lang="es-MX" sz="2000" b="1" kern="100" dirty="0">
                <a:solidFill>
                  <a:schemeClr val="accent5">
                    <a:lumMod val="75000"/>
                  </a:schemeClr>
                </a:solidFill>
                <a:effectLst/>
                <a:latin typeface="Britannic"/>
                <a:ea typeface="Britannic"/>
                <a:cs typeface="Britannic"/>
              </a:rPr>
              <a:t>MONTO TOTAL SIN IVA: </a:t>
            </a:r>
            <a:r>
              <a:rPr lang="es-MX" sz="2000" b="1" kern="100" dirty="0" smtClean="0">
                <a:solidFill>
                  <a:schemeClr val="accent5">
                    <a:lumMod val="75000"/>
                  </a:schemeClr>
                </a:solidFill>
                <a:effectLst/>
                <a:latin typeface="Britannic"/>
                <a:ea typeface="Britannic"/>
                <a:cs typeface="Britannic"/>
              </a:rPr>
              <a:t> </a:t>
            </a:r>
            <a:r>
              <a:rPr lang="es-MX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6.271,39 </a:t>
            </a:r>
            <a:endParaRPr lang="es-MX" dirty="0"/>
          </a:p>
        </p:txBody>
      </p:sp>
      <p:pic>
        <p:nvPicPr>
          <p:cNvPr id="4" name="Picture 870">
            <a:extLst>
              <a:ext uri="{FF2B5EF4-FFF2-40B4-BE49-F238E27FC236}">
                <a16:creationId xmlns="" xmlns:a16="http://schemas.microsoft.com/office/drawing/2014/main" id="{2CBDFA8B-5773-C08F-6040-3C0E1F3E5D11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73925" y="2711763"/>
            <a:ext cx="3056491" cy="3264169"/>
          </a:xfrm>
          <a:prstGeom prst="rect">
            <a:avLst/>
          </a:prstGeom>
        </p:spPr>
      </p:pic>
      <p:pic>
        <p:nvPicPr>
          <p:cNvPr id="5" name="Picture 868">
            <a:extLst>
              <a:ext uri="{FF2B5EF4-FFF2-40B4-BE49-F238E27FC236}">
                <a16:creationId xmlns="" xmlns:a16="http://schemas.microsoft.com/office/drawing/2014/main" id="{A89E77F5-13F6-1C59-2632-9DAA5DDD53E4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6096000" y="2563091"/>
            <a:ext cx="3831899" cy="3561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338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DCA247E4-2BDA-1495-C8C1-040AA426F0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6966" y="484910"/>
            <a:ext cx="9601196" cy="1996790"/>
          </a:xfrm>
        </p:spPr>
        <p:txBody>
          <a:bodyPr>
            <a:normAutofit fontScale="90000"/>
          </a:bodyPr>
          <a:lstStyle/>
          <a:p>
            <a:pPr marL="454660" indent="-235585">
              <a:lnSpc>
                <a:spcPct val="105000"/>
              </a:lnSpc>
              <a:spcAft>
                <a:spcPts val="15"/>
              </a:spcAft>
            </a:pPr>
            <a:r>
              <a:rPr lang="es-MX" sz="2000" b="1" kern="1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“SERVICIO DE MANTENIMIENTO HIDRÁULICO Y ELECTRICO DE LA MAQUINA CATERPILLAR TIPO RETROEXCAVADORA 146E DEL </a:t>
            </a:r>
            <a:r>
              <a:rPr lang="es-MX" sz="2000" b="1" kern="100" dirty="0" smtClean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GOBIERNO </a:t>
            </a:r>
            <a:r>
              <a:rPr lang="es-MX" sz="2000" b="1" kern="1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AUTONOMO DESCENTRALIZO PARROQUIAL RURAL EL </a:t>
            </a:r>
            <a:r>
              <a:rPr lang="es-MX" sz="2000" b="1" kern="100" dirty="0" smtClean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ANEGADO</a:t>
            </a:r>
            <a:r>
              <a:rPr lang="es-MX" sz="2000" b="1" kern="1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”</a:t>
            </a:r>
            <a:r>
              <a:rPr lang="es-MX" sz="2000" b="1" kern="100" dirty="0">
                <a:effectLst/>
                <a:latin typeface="Britannic"/>
                <a:ea typeface="Britannic"/>
                <a:cs typeface="Britannic"/>
              </a:rPr>
              <a:t> </a:t>
            </a:r>
            <a:r>
              <a:rPr lang="es-MX" sz="2000" b="1" kern="100" dirty="0" smtClean="0">
                <a:effectLst/>
                <a:latin typeface="Britannic"/>
                <a:ea typeface="Britannic"/>
                <a:cs typeface="Britannic"/>
              </a:rPr>
              <a:t/>
            </a:r>
            <a:br>
              <a:rPr lang="es-MX" sz="2000" b="1" kern="100" dirty="0" smtClean="0">
                <a:effectLst/>
                <a:latin typeface="Britannic"/>
                <a:ea typeface="Britannic"/>
                <a:cs typeface="Britannic"/>
              </a:rPr>
            </a:br>
            <a:r>
              <a:rPr lang="es-MX" sz="2000" b="1" kern="100" dirty="0">
                <a:effectLst/>
                <a:latin typeface="Britannic"/>
                <a:ea typeface="Britannic"/>
                <a:cs typeface="Britannic"/>
              </a:rPr>
              <a:t/>
            </a:r>
            <a:br>
              <a:rPr lang="es-MX" sz="2000" b="1" kern="100" dirty="0">
                <a:effectLst/>
                <a:latin typeface="Britannic"/>
                <a:ea typeface="Britannic"/>
                <a:cs typeface="Britannic"/>
              </a:rPr>
            </a:br>
            <a:r>
              <a:rPr lang="es-MX" sz="2000" b="1" kern="100" dirty="0">
                <a:solidFill>
                  <a:schemeClr val="accent6">
                    <a:lumMod val="75000"/>
                  </a:schemeClr>
                </a:solidFill>
                <a:effectLst/>
                <a:latin typeface="Britannic"/>
                <a:ea typeface="Britannic"/>
                <a:cs typeface="Britannic"/>
              </a:rPr>
              <a:t>MONTO TOTAL SIN IVA: </a:t>
            </a:r>
            <a:r>
              <a:rPr lang="es-MX" sz="2000" b="1" kern="100" dirty="0">
                <a:effectLst/>
                <a:latin typeface="Britannic"/>
                <a:ea typeface="Britannic"/>
                <a:cs typeface="Britannic"/>
              </a:rPr>
              <a:t>$ </a:t>
            </a:r>
            <a:r>
              <a:rPr lang="es-MX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4.000,00 </a:t>
            </a:r>
            <a:endParaRPr lang="es-MX" dirty="0"/>
          </a:p>
        </p:txBody>
      </p:sp>
      <p:pic>
        <p:nvPicPr>
          <p:cNvPr id="4" name="Picture 938">
            <a:extLst>
              <a:ext uri="{FF2B5EF4-FFF2-40B4-BE49-F238E27FC236}">
                <a16:creationId xmlns="" xmlns:a16="http://schemas.microsoft.com/office/drawing/2014/main" id="{04DC8D47-68F2-387F-282E-12E97B9D401D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73554" y="2481699"/>
            <a:ext cx="3930374" cy="3618556"/>
          </a:xfrm>
          <a:prstGeom prst="rect">
            <a:avLst/>
          </a:prstGeom>
        </p:spPr>
      </p:pic>
      <p:pic>
        <p:nvPicPr>
          <p:cNvPr id="5" name="Picture 940">
            <a:extLst>
              <a:ext uri="{FF2B5EF4-FFF2-40B4-BE49-F238E27FC236}">
                <a16:creationId xmlns="" xmlns:a16="http://schemas.microsoft.com/office/drawing/2014/main" id="{83D4DEC5-DBE3-CA25-A8EA-03CFA6D0C57D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6729145" y="2481699"/>
            <a:ext cx="3721203" cy="3618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4247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="" xmlns:a16="http://schemas.microsoft.com/office/drawing/2014/main" id="{E46201F9-63C1-495D-8F7E-E3B99D2DA62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07340AD6-FF98-450C-AE35-61F7EE4C12C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6B3B5FF0-D265-D33B-8F69-D2FC03A444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619200"/>
            <a:ext cx="7519432" cy="1476000"/>
          </a:xfrm>
        </p:spPr>
        <p:txBody>
          <a:bodyPr>
            <a:normAutofit fontScale="90000"/>
          </a:bodyPr>
          <a:lstStyle/>
          <a:p>
            <a:pPr>
              <a:lnSpc>
                <a:spcPct val="90000"/>
              </a:lnSpc>
              <a:spcAft>
                <a:spcPts val="800"/>
              </a:spcAft>
            </a:pPr>
            <a:r>
              <a:rPr lang="es-MX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br>
              <a:rPr lang="es-MX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s-MX" sz="1800" kern="1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“</a:t>
            </a:r>
            <a:r>
              <a:rPr lang="es-MX" sz="1800" b="1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ADQUISICION DE MATERIALES DE CONSTRUCCION PARA EL </a:t>
            </a:r>
            <a:r>
              <a:rPr lang="es-MX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/>
            </a:r>
            <a:br>
              <a:rPr lang="es-MX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s-MX" sz="1800" b="1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MEJORAMIENTO DEL ORNATO DE LA PARROQUIA EL ANEGADO </a:t>
            </a:r>
            <a:r>
              <a:rPr lang="es-MX" sz="1800" b="1" kern="1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”</a:t>
            </a:r>
            <a:r>
              <a:rPr lang="es-MX" sz="1800" b="1" kern="100" dirty="0">
                <a:effectLst/>
                <a:latin typeface="Britannic"/>
                <a:ea typeface="Britannic"/>
                <a:cs typeface="Britannic"/>
              </a:rPr>
              <a:t> </a:t>
            </a:r>
            <a:br>
              <a:rPr lang="es-MX" sz="1800" b="1" kern="100" dirty="0">
                <a:effectLst/>
                <a:latin typeface="Britannic"/>
                <a:ea typeface="Britannic"/>
                <a:cs typeface="Britannic"/>
              </a:rPr>
            </a:br>
            <a:r>
              <a:rPr lang="es-MX" sz="1800" b="1" kern="100" dirty="0">
                <a:effectLst/>
                <a:latin typeface="Britannic"/>
                <a:ea typeface="Britannic"/>
                <a:cs typeface="Britannic"/>
              </a:rPr>
              <a:t/>
            </a:r>
            <a:br>
              <a:rPr lang="es-MX" sz="1800" b="1" kern="100" dirty="0">
                <a:effectLst/>
                <a:latin typeface="Britannic"/>
                <a:ea typeface="Britannic"/>
                <a:cs typeface="Britannic"/>
              </a:rPr>
            </a:br>
            <a:r>
              <a:rPr lang="es-MX" sz="1800" b="1" kern="100" dirty="0">
                <a:effectLst/>
                <a:latin typeface="Britannic"/>
                <a:ea typeface="Britannic"/>
                <a:cs typeface="Britannic"/>
              </a:rPr>
              <a:t>MONTO TOTAL SIN IVA: $ </a:t>
            </a:r>
            <a:r>
              <a:rPr lang="es-MX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4.165,72</a:t>
            </a:r>
            <a:r>
              <a:rPr lang="es-MX" sz="1800" b="1" dirty="0">
                <a:effectLst/>
                <a:latin typeface="Britannic"/>
                <a:ea typeface="Britannic"/>
                <a:cs typeface="Britannic"/>
              </a:rPr>
              <a:t> </a:t>
            </a:r>
            <a:r>
              <a:rPr lang="es-MX" sz="1300" kern="1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/>
            </a:r>
            <a:br>
              <a:rPr lang="es-MX" sz="1300" kern="1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endParaRPr lang="es-MX" sz="13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DFD88B55-50A6-8FF8-F884-DECB15C88052}"/>
              </a:ext>
            </a:extLst>
          </p:cNvPr>
          <p:cNvSpPr>
            <a:spLocks noGrp="1"/>
          </p:cNvSpPr>
          <p:nvPr>
            <p:ph idx="1"/>
          </p:nvPr>
        </p:nvSpPr>
        <p:spPr>
          <a:xfrm flipV="1">
            <a:off x="4548188" y="-2271252"/>
            <a:ext cx="6911973" cy="68620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s-MX" dirty="0"/>
          </a:p>
        </p:txBody>
      </p:sp>
      <p:pic>
        <p:nvPicPr>
          <p:cNvPr id="4" name="Picture 1033">
            <a:extLst>
              <a:ext uri="{FF2B5EF4-FFF2-40B4-BE49-F238E27FC236}">
                <a16:creationId xmlns="" xmlns:a16="http://schemas.microsoft.com/office/drawing/2014/main" id="{BC1CF022-F4D1-8DD5-81AD-238A81FAF84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072598" y="2636839"/>
            <a:ext cx="4478964" cy="3501162"/>
          </a:xfrm>
          <a:custGeom>
            <a:avLst/>
            <a:gdLst/>
            <a:ahLst/>
            <a:cxnLst/>
            <a:rect l="l" t="t" r="r" b="b"/>
            <a:pathLst>
              <a:path w="5184162" h="3501162">
                <a:moveTo>
                  <a:pt x="0" y="0"/>
                </a:moveTo>
                <a:lnTo>
                  <a:pt x="5184162" y="0"/>
                </a:lnTo>
                <a:lnTo>
                  <a:pt x="5184162" y="3501162"/>
                </a:lnTo>
                <a:lnTo>
                  <a:pt x="0" y="3501162"/>
                </a:lnTo>
                <a:close/>
              </a:path>
            </a:pathLst>
          </a:custGeom>
        </p:spPr>
      </p:pic>
      <p:pic>
        <p:nvPicPr>
          <p:cNvPr id="5" name="Picture 1035">
            <a:extLst>
              <a:ext uri="{FF2B5EF4-FFF2-40B4-BE49-F238E27FC236}">
                <a16:creationId xmlns="" xmlns:a16="http://schemas.microsoft.com/office/drawing/2014/main" id="{BE5D0995-D47D-B71D-03EE-4C61D542B8C2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6505044" y="2636839"/>
            <a:ext cx="4702397" cy="3501162"/>
          </a:xfrm>
          <a:custGeom>
            <a:avLst/>
            <a:gdLst/>
            <a:ahLst/>
            <a:cxnLst/>
            <a:rect l="l" t="t" r="r" b="b"/>
            <a:pathLst>
              <a:path w="5184163" h="3501162">
                <a:moveTo>
                  <a:pt x="0" y="0"/>
                </a:moveTo>
                <a:lnTo>
                  <a:pt x="5184163" y="0"/>
                </a:lnTo>
                <a:lnTo>
                  <a:pt x="5184163" y="3501162"/>
                </a:lnTo>
                <a:lnTo>
                  <a:pt x="0" y="3501162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541137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0A77F412-401F-DD53-3DEB-D43F84CCD7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1" y="982132"/>
            <a:ext cx="10152923" cy="1303867"/>
          </a:xfrm>
        </p:spPr>
        <p:txBody>
          <a:bodyPr>
            <a:normAutofit fontScale="90000"/>
          </a:bodyPr>
          <a:lstStyle/>
          <a:p>
            <a:r>
              <a:rPr lang="es-MX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“MEJORAMIENTO DEL SISTEMA DE AGUA EN LOS RECINTOS EL PROGRESO, LA FUENTE Y RECINTO LAS DOLORES”</a:t>
            </a:r>
            <a:r>
              <a:rPr lang="es-MX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es-MX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es-MX" sz="20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AD36B22E-7666-0531-F686-6225867BF0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0000" y="8298425"/>
            <a:ext cx="10728325" cy="45719"/>
          </a:xfrm>
        </p:spPr>
        <p:txBody>
          <a:bodyPr>
            <a:normAutofit fontScale="25000" lnSpcReduction="20000"/>
          </a:bodyPr>
          <a:lstStyle/>
          <a:p>
            <a:endParaRPr lang="es-MX" dirty="0"/>
          </a:p>
        </p:txBody>
      </p:sp>
      <p:pic>
        <p:nvPicPr>
          <p:cNvPr id="4" name="Picture 1031">
            <a:extLst>
              <a:ext uri="{FF2B5EF4-FFF2-40B4-BE49-F238E27FC236}">
                <a16:creationId xmlns="" xmlns:a16="http://schemas.microsoft.com/office/drawing/2014/main" id="{07535267-EDA9-19AF-BC51-E56E8B7377E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4293163" y="3201587"/>
            <a:ext cx="3936765" cy="2985934"/>
          </a:xfrm>
          <a:prstGeom prst="rect">
            <a:avLst/>
          </a:prstGeom>
        </p:spPr>
      </p:pic>
      <p:pic>
        <p:nvPicPr>
          <p:cNvPr id="5" name="Picture 1079">
            <a:extLst>
              <a:ext uri="{FF2B5EF4-FFF2-40B4-BE49-F238E27FC236}">
                <a16:creationId xmlns="" xmlns:a16="http://schemas.microsoft.com/office/drawing/2014/main" id="{BD64115C-8AF4-9B88-A6D7-164C04086393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858982" y="3201587"/>
            <a:ext cx="3182732" cy="2985934"/>
          </a:xfrm>
          <a:prstGeom prst="rect">
            <a:avLst/>
          </a:prstGeom>
        </p:spPr>
      </p:pic>
      <p:pic>
        <p:nvPicPr>
          <p:cNvPr id="6" name="Picture 1081">
            <a:extLst>
              <a:ext uri="{FF2B5EF4-FFF2-40B4-BE49-F238E27FC236}">
                <a16:creationId xmlns="" xmlns:a16="http://schemas.microsoft.com/office/drawing/2014/main" id="{9D348932-43AE-2CE9-7DF3-2E68393B9F1E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8481378" y="3164029"/>
            <a:ext cx="2768513" cy="2985934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4087245" y="2559127"/>
            <a:ext cx="40175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MONTO TOTAL SIN IVA </a:t>
            </a:r>
            <a:r>
              <a:rPr lang="es-MX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: $ </a:t>
            </a:r>
            <a:r>
              <a:rPr lang="es-MX" dirty="0">
                <a:latin typeface="Times New Roman" panose="02020603050405020304" pitchFamily="18" charset="0"/>
                <a:ea typeface="Times New Roman" panose="02020603050405020304" pitchFamily="18" charset="0"/>
              </a:rPr>
              <a:t>6,516.10 </a:t>
            </a:r>
            <a:endParaRPr lang="es-419" dirty="0"/>
          </a:p>
        </p:txBody>
      </p:sp>
    </p:spTree>
    <p:extLst>
      <p:ext uri="{BB962C8B-B14F-4D97-AF65-F5344CB8AC3E}">
        <p14:creationId xmlns:p14="http://schemas.microsoft.com/office/powerpoint/2010/main" val="3337311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D1B88B9D-01C3-E1C5-693E-A708D68B26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4674" y="873671"/>
            <a:ext cx="9601196" cy="1426184"/>
          </a:xfrm>
        </p:spPr>
        <p:txBody>
          <a:bodyPr>
            <a:noAutofit/>
          </a:bodyPr>
          <a:lstStyle/>
          <a:p>
            <a:r>
              <a:rPr lang="es-MX" sz="2800" b="1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“MEJORAMIENTO DEL VIVERO COMUNITARIO PARA EL DESARRROLLO AGROPRODUCTIVO DE LA PARROQUIA EL ANEGADO” </a:t>
            </a:r>
            <a:endParaRPr lang="es-MX" sz="6000" dirty="0"/>
          </a:p>
        </p:txBody>
      </p:sp>
      <p:pic>
        <p:nvPicPr>
          <p:cNvPr id="4" name="Picture 1146">
            <a:extLst>
              <a:ext uri="{FF2B5EF4-FFF2-40B4-BE49-F238E27FC236}">
                <a16:creationId xmlns="" xmlns:a16="http://schemas.microsoft.com/office/drawing/2014/main" id="{25E36DF8-BCE6-8923-A916-1E651B74C6C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967585" y="2451483"/>
            <a:ext cx="3240109" cy="3768032"/>
          </a:xfrm>
          <a:prstGeom prst="rect">
            <a:avLst/>
          </a:prstGeom>
        </p:spPr>
      </p:pic>
      <p:pic>
        <p:nvPicPr>
          <p:cNvPr id="5" name="Picture 1148">
            <a:extLst>
              <a:ext uri="{FF2B5EF4-FFF2-40B4-BE49-F238E27FC236}">
                <a16:creationId xmlns="" xmlns:a16="http://schemas.microsoft.com/office/drawing/2014/main" id="{F6C84D24-C5EB-FAC8-F73A-D4899C02149E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7984305" y="2451483"/>
            <a:ext cx="3375704" cy="3748426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4722355" y="3369025"/>
            <a:ext cx="274728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2800" kern="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MONTO TOTAL SIN IVA: $</a:t>
            </a:r>
            <a:r>
              <a:rPr lang="es-MX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MX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7,037.00 </a:t>
            </a:r>
            <a:endParaRPr lang="es-419" sz="2800" dirty="0"/>
          </a:p>
        </p:txBody>
      </p:sp>
    </p:spTree>
    <p:extLst>
      <p:ext uri="{BB962C8B-B14F-4D97-AF65-F5344CB8AC3E}">
        <p14:creationId xmlns:p14="http://schemas.microsoft.com/office/powerpoint/2010/main" val="1755285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6F110954-36F9-9C3B-CE0A-1485015170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6966" y="589388"/>
            <a:ext cx="9601196" cy="1939635"/>
          </a:xfrm>
        </p:spPr>
        <p:txBody>
          <a:bodyPr>
            <a:normAutofit/>
          </a:bodyPr>
          <a:lstStyle/>
          <a:p>
            <a:pPr marL="65405" marR="133350" indent="-6350">
              <a:lnSpc>
                <a:spcPct val="107000"/>
              </a:lnSpc>
              <a:spcAft>
                <a:spcPts val="5"/>
              </a:spcAft>
            </a:pPr>
            <a:r>
              <a:rPr lang="es-MX" sz="2000" b="1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“SERVICIO DE CONTRATACIÓN DE LA RECOLECCION, TRANSPORTE Y </a:t>
            </a:r>
            <a:br>
              <a:rPr lang="es-MX" sz="2000" b="1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s-MX" sz="2000" b="1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DISPOSICIÓN FINAL DE DESECHOS SÓLIDOS DE LA PARROQUIA EL ANEGADO” </a:t>
            </a:r>
            <a:r>
              <a:rPr lang="es-MX" sz="2000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br>
              <a:rPr lang="es-MX" sz="2000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s-MX" sz="2000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es-MX" sz="2000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s-MX" sz="2000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MONTO TOTAL SIN IVA : </a:t>
            </a:r>
            <a:r>
              <a:rPr lang="es-MX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$ 13000,00 </a:t>
            </a:r>
            <a:endParaRPr lang="es-MX" dirty="0"/>
          </a:p>
        </p:txBody>
      </p:sp>
      <p:pic>
        <p:nvPicPr>
          <p:cNvPr id="4" name="Picture 1224">
            <a:extLst>
              <a:ext uri="{FF2B5EF4-FFF2-40B4-BE49-F238E27FC236}">
                <a16:creationId xmlns="" xmlns:a16="http://schemas.microsoft.com/office/drawing/2014/main" id="{9AAFDF1F-DB67-0B55-07BB-02FCE1134AA6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07126" y="2529023"/>
            <a:ext cx="4088415" cy="3511559"/>
          </a:xfrm>
          <a:prstGeom prst="rect">
            <a:avLst/>
          </a:prstGeom>
        </p:spPr>
      </p:pic>
      <p:pic>
        <p:nvPicPr>
          <p:cNvPr id="5" name="Picture 1226">
            <a:extLst>
              <a:ext uri="{FF2B5EF4-FFF2-40B4-BE49-F238E27FC236}">
                <a16:creationId xmlns="" xmlns:a16="http://schemas.microsoft.com/office/drawing/2014/main" id="{9DB403F4-0F12-F91D-1E2B-BF560A3960E9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6137564" y="2529023"/>
            <a:ext cx="4502727" cy="3511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1008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C21F7F8A-2F0E-858F-7811-536D75869A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5187" y="651165"/>
            <a:ext cx="9601196" cy="1814944"/>
          </a:xfrm>
        </p:spPr>
        <p:txBody>
          <a:bodyPr>
            <a:normAutofit/>
          </a:bodyPr>
          <a:lstStyle/>
          <a:p>
            <a:pPr marL="457835" marR="894715">
              <a:lnSpc>
                <a:spcPct val="95000"/>
              </a:lnSpc>
              <a:spcAft>
                <a:spcPts val="80"/>
              </a:spcAft>
            </a:pPr>
            <a:r>
              <a:rPr lang="es-MX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“SERVICIO DE TRANSPORTE DE MATERIAL PARA EL MANTENIMIENO VIAL E INSFRAESTRUCTURA PÚBLICA PARA LAS DIFERENTES COMUNIDADES DE LA PARROQUA EL ANEGADO”.</a:t>
            </a:r>
            <a:r>
              <a:rPr lang="es-MX" sz="1800" b="1" kern="100" dirty="0">
                <a:effectLst/>
                <a:latin typeface="Britannic"/>
                <a:ea typeface="Britannic"/>
                <a:cs typeface="Britannic"/>
              </a:rPr>
              <a:t> </a:t>
            </a:r>
            <a:br>
              <a:rPr lang="es-MX" sz="1800" b="1" kern="100" dirty="0">
                <a:effectLst/>
                <a:latin typeface="Britannic"/>
                <a:ea typeface="Britannic"/>
                <a:cs typeface="Britannic"/>
              </a:rPr>
            </a:br>
            <a:r>
              <a:rPr lang="es-MX" sz="1800" b="1" kern="100" dirty="0">
                <a:effectLst/>
                <a:latin typeface="Britannic"/>
                <a:ea typeface="Britannic"/>
                <a:cs typeface="Britannic"/>
              </a:rPr>
              <a:t/>
            </a:r>
            <a:br>
              <a:rPr lang="es-MX" sz="1800" b="1" kern="100" dirty="0">
                <a:effectLst/>
                <a:latin typeface="Britannic"/>
                <a:ea typeface="Britannic"/>
                <a:cs typeface="Britannic"/>
              </a:rPr>
            </a:br>
            <a:r>
              <a:rPr lang="es-MX" sz="1800" b="1" kern="100" dirty="0">
                <a:effectLst/>
                <a:latin typeface="Britannic"/>
                <a:ea typeface="Britannic"/>
                <a:cs typeface="Britannic"/>
              </a:rPr>
              <a:t>MONTO TOTAL SIN IVA : </a:t>
            </a:r>
            <a:r>
              <a:rPr lang="es-MX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$ 5.913,60 </a:t>
            </a:r>
            <a:endParaRPr lang="es-MX" dirty="0"/>
          </a:p>
        </p:txBody>
      </p:sp>
      <p:grpSp>
        <p:nvGrpSpPr>
          <p:cNvPr id="4" name="Group 14954">
            <a:extLst>
              <a:ext uri="{FF2B5EF4-FFF2-40B4-BE49-F238E27FC236}">
                <a16:creationId xmlns="" xmlns:a16="http://schemas.microsoft.com/office/drawing/2014/main" id="{01AB796D-CC50-6A0A-C7DD-9B3A7A2AC378}"/>
              </a:ext>
            </a:extLst>
          </p:cNvPr>
          <p:cNvGrpSpPr/>
          <p:nvPr/>
        </p:nvGrpSpPr>
        <p:grpSpPr>
          <a:xfrm>
            <a:off x="6231888" y="2734572"/>
            <a:ext cx="4351196" cy="3822882"/>
            <a:chOff x="0" y="0"/>
            <a:chExt cx="2634730" cy="2232569"/>
          </a:xfrm>
        </p:grpSpPr>
        <p:sp>
          <p:nvSpPr>
            <p:cNvPr id="5" name="Rectangle 1245">
              <a:extLst>
                <a:ext uri="{FF2B5EF4-FFF2-40B4-BE49-F238E27FC236}">
                  <a16:creationId xmlns="" xmlns:a16="http://schemas.microsoft.com/office/drawing/2014/main" id="{25EFCDA9-9DB3-77C3-4434-9FF7061C7147}"/>
                </a:ext>
              </a:extLst>
            </p:cNvPr>
            <p:cNvSpPr/>
            <p:nvPr/>
          </p:nvSpPr>
          <p:spPr>
            <a:xfrm>
              <a:off x="2553653" y="1768880"/>
              <a:ext cx="81077" cy="24016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1600" b="1" kern="100">
                  <a:solidFill>
                    <a:srgbClr val="000000"/>
                  </a:solidFill>
                  <a:effectLst/>
                  <a:latin typeface="Britannic"/>
                  <a:ea typeface="Britannic"/>
                  <a:cs typeface="Britannic"/>
                </a:rPr>
                <a:t> </a:t>
              </a:r>
              <a:endParaRPr lang="es-MX" sz="1100" kern="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6" name="Shape 16240">
              <a:extLst>
                <a:ext uri="{FF2B5EF4-FFF2-40B4-BE49-F238E27FC236}">
                  <a16:creationId xmlns="" xmlns:a16="http://schemas.microsoft.com/office/drawing/2014/main" id="{E8FDF82D-F010-0E57-E712-E80AA02CF91C}"/>
                </a:ext>
              </a:extLst>
            </p:cNvPr>
            <p:cNvSpPr/>
            <p:nvPr/>
          </p:nvSpPr>
          <p:spPr>
            <a:xfrm>
              <a:off x="0" y="1926717"/>
              <a:ext cx="2553716" cy="17780"/>
            </a:xfrm>
            <a:custGeom>
              <a:avLst/>
              <a:gdLst/>
              <a:ahLst/>
              <a:cxnLst/>
              <a:rect l="0" t="0" r="0" b="0"/>
              <a:pathLst>
                <a:path w="2553716" h="17780">
                  <a:moveTo>
                    <a:pt x="0" y="0"/>
                  </a:moveTo>
                  <a:lnTo>
                    <a:pt x="2553716" y="0"/>
                  </a:lnTo>
                  <a:lnTo>
                    <a:pt x="2553716" y="17780"/>
                  </a:lnTo>
                  <a:lnTo>
                    <a:pt x="0" y="17780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0000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s-MX"/>
            </a:p>
          </p:txBody>
        </p:sp>
        <p:sp>
          <p:nvSpPr>
            <p:cNvPr id="7" name="Rectangle 1247">
              <a:extLst>
                <a:ext uri="{FF2B5EF4-FFF2-40B4-BE49-F238E27FC236}">
                  <a16:creationId xmlns="" xmlns:a16="http://schemas.microsoft.com/office/drawing/2014/main" id="{47053505-036E-BF57-322B-A56F2520E7C4}"/>
                </a:ext>
              </a:extLst>
            </p:cNvPr>
            <p:cNvSpPr/>
            <p:nvPr/>
          </p:nvSpPr>
          <p:spPr>
            <a:xfrm>
              <a:off x="0" y="1992400"/>
              <a:ext cx="81077" cy="24016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1600" b="1" kern="100">
                  <a:solidFill>
                    <a:srgbClr val="000000"/>
                  </a:solidFill>
                  <a:effectLst/>
                  <a:latin typeface="Britannic"/>
                  <a:ea typeface="Britannic"/>
                  <a:cs typeface="Britannic"/>
                </a:rPr>
                <a:t> </a:t>
              </a:r>
              <a:endParaRPr lang="es-MX" sz="1100" kern="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pic>
          <p:nvPicPr>
            <p:cNvPr id="8" name="Picture 1296">
              <a:extLst>
                <a:ext uri="{FF2B5EF4-FFF2-40B4-BE49-F238E27FC236}">
                  <a16:creationId xmlns="" xmlns:a16="http://schemas.microsoft.com/office/drawing/2014/main" id="{011C18A8-8457-3532-2DAA-72D34AEE6224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952" y="0"/>
              <a:ext cx="2551430" cy="1905635"/>
            </a:xfrm>
            <a:prstGeom prst="rect">
              <a:avLst/>
            </a:prstGeom>
          </p:spPr>
        </p:pic>
      </p:grpSp>
      <p:pic>
        <p:nvPicPr>
          <p:cNvPr id="9" name="Picture 1298">
            <a:extLst>
              <a:ext uri="{FF2B5EF4-FFF2-40B4-BE49-F238E27FC236}">
                <a16:creationId xmlns="" xmlns:a16="http://schemas.microsoft.com/office/drawing/2014/main" id="{A1936111-64C5-2BA5-2881-5F7D5C185538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605080" y="2734572"/>
            <a:ext cx="4492670" cy="3299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380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86991" y="760460"/>
            <a:ext cx="5618016" cy="1303867"/>
          </a:xfrm>
        </p:spPr>
        <p:txBody>
          <a:bodyPr>
            <a:normAutofit/>
          </a:bodyPr>
          <a:lstStyle/>
          <a:p>
            <a:r>
              <a:rPr lang="es-419" sz="6000" b="1" u="sng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Definición</a:t>
            </a:r>
            <a:endParaRPr lang="es-419" sz="6000" b="1" u="sng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es-419" dirty="0">
                <a:solidFill>
                  <a:schemeClr val="accent1">
                    <a:lumMod val="50000"/>
                  </a:schemeClr>
                </a:solidFill>
                <a:ea typeface="Arial"/>
                <a:cs typeface="Arial"/>
                <a:sym typeface="Arial"/>
              </a:rPr>
              <a:t>“La rendición de cuentas es un proceso participativo, deliberado, transparente, oportuno, claro y veraz, con información precisa, suficiente y lenguaje sencillo. Permite someter a evaluación de la ciudadanía la gestión y administración de recursos públicos. La rendición de cuentas se realizará una vez al año ante el Consejo de Participación Ciudadana y Control Social, y su convocatoria será amplia, debidamente publicitada a todos los sectores de la sociedad, para lo cual deberá publicarse y difundirse oportunamente</a:t>
            </a:r>
            <a:r>
              <a:rPr lang="es-419" dirty="0" smtClean="0">
                <a:solidFill>
                  <a:schemeClr val="accent1">
                    <a:lumMod val="50000"/>
                  </a:schemeClr>
                </a:solidFill>
                <a:ea typeface="Arial"/>
                <a:cs typeface="Arial"/>
                <a:sym typeface="Arial"/>
              </a:rPr>
              <a:t>”.</a:t>
            </a:r>
          </a:p>
          <a:p>
            <a:pPr algn="just"/>
            <a:endParaRPr lang="es-419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s-419" sz="1300" i="1" dirty="0" smtClean="0">
                <a:solidFill>
                  <a:srgbClr val="0E1C9E"/>
                </a:solidFill>
                <a:latin typeface="Arial"/>
                <a:ea typeface="Arial"/>
                <a:cs typeface="Arial"/>
                <a:sym typeface="Arial"/>
              </a:rPr>
              <a:t>Art. 3, del Reglamento de Rendición de Cuentas aprobado mediante RESOLUCIÓN No. CPCCS-PLE-SG-004-O-2026-0030 28-01-2026  </a:t>
            </a:r>
            <a:endParaRPr lang="es-419" sz="1300" dirty="0" smtClean="0"/>
          </a:p>
          <a:p>
            <a:endParaRPr lang="es-419" dirty="0"/>
          </a:p>
        </p:txBody>
      </p:sp>
    </p:spTree>
    <p:extLst>
      <p:ext uri="{BB962C8B-B14F-4D97-AF65-F5344CB8AC3E}">
        <p14:creationId xmlns:p14="http://schemas.microsoft.com/office/powerpoint/2010/main" val="2153117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="" xmlns:a16="http://schemas.microsoft.com/office/drawing/2014/main" id="{FDCEAA36-5D1B-4016-A467-F6FE59148EC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E3DFEFFB-1DD0-47F7-AFB6-3DB9A006372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F1C86C38-5A09-743D-590E-87CD62E524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4064" y="309599"/>
            <a:ext cx="9603871" cy="2063662"/>
          </a:xfrm>
        </p:spPr>
        <p:txBody>
          <a:bodyPr>
            <a:normAutofit/>
          </a:bodyPr>
          <a:lstStyle/>
          <a:p>
            <a:pPr marL="454660" indent="-6350">
              <a:lnSpc>
                <a:spcPct val="90000"/>
              </a:lnSpc>
              <a:spcAft>
                <a:spcPts val="15"/>
              </a:spcAft>
            </a:pPr>
            <a:r>
              <a:rPr lang="es-MX" sz="1800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“</a:t>
            </a:r>
            <a:r>
              <a:rPr lang="es-MX" sz="1800" b="1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ADQUISICIÓN DE MATERIALES DE CONSTRUCCIÓN PARA EL </a:t>
            </a:r>
            <a:r>
              <a:rPr lang="es-MX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/>
            </a:r>
            <a:br>
              <a:rPr lang="es-MX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s-MX" sz="1800" b="1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SISTEMA DE AGUA PARA LOS RECINTOS FLOR DEL SALTO Y LUZ </a:t>
            </a:r>
            <a:r>
              <a:rPr lang="es-MX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/>
            </a:r>
            <a:br>
              <a:rPr lang="es-MX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s-MX" sz="1800" b="1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AMADA DE LA PARROQUIA EL ANEGADO</a:t>
            </a:r>
            <a:r>
              <a:rPr lang="es-MX" sz="1800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”  </a:t>
            </a:r>
            <a:br>
              <a:rPr lang="es-MX" sz="1800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s-MX" sz="1800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es-MX" sz="1800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s-MX" sz="1800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MONTO TOTAL SIN IVA: $ </a:t>
            </a:r>
            <a:r>
              <a:rPr lang="es-MX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6,843.75 </a:t>
            </a:r>
            <a:r>
              <a:rPr lang="es-MX" sz="1000" kern="1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/>
            </a:r>
            <a:br>
              <a:rPr lang="es-MX" sz="1000" kern="1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endParaRPr lang="es-MX" sz="10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97219406-115E-E3A5-095E-752D14BB28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48188" y="-2310581"/>
            <a:ext cx="6911973" cy="265471"/>
          </a:xfrm>
        </p:spPr>
        <p:txBody>
          <a:bodyPr>
            <a:normAutofit fontScale="55000" lnSpcReduction="20000"/>
          </a:bodyPr>
          <a:lstStyle/>
          <a:p>
            <a:endParaRPr lang="es-MX" dirty="0"/>
          </a:p>
        </p:txBody>
      </p:sp>
      <p:pic>
        <p:nvPicPr>
          <p:cNvPr id="7" name="Picture 1359">
            <a:extLst>
              <a:ext uri="{FF2B5EF4-FFF2-40B4-BE49-F238E27FC236}">
                <a16:creationId xmlns="" xmlns:a16="http://schemas.microsoft.com/office/drawing/2014/main" id="{FC3EBAA9-D7D2-2EC4-2222-B7B97038598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719999" y="2682861"/>
            <a:ext cx="3344401" cy="3456779"/>
          </a:xfrm>
          <a:custGeom>
            <a:avLst/>
            <a:gdLst/>
            <a:ahLst/>
            <a:cxnLst/>
            <a:rect l="l" t="t" r="r" b="b"/>
            <a:pathLst>
              <a:path w="3344401" h="3502800">
                <a:moveTo>
                  <a:pt x="0" y="0"/>
                </a:moveTo>
                <a:lnTo>
                  <a:pt x="3344401" y="0"/>
                </a:lnTo>
                <a:lnTo>
                  <a:pt x="3344401" y="3502800"/>
                </a:lnTo>
                <a:lnTo>
                  <a:pt x="0" y="3502800"/>
                </a:lnTo>
                <a:close/>
              </a:path>
            </a:pathLst>
          </a:custGeom>
        </p:spPr>
      </p:pic>
      <p:pic>
        <p:nvPicPr>
          <p:cNvPr id="10" name="Picture 1361">
            <a:extLst>
              <a:ext uri="{FF2B5EF4-FFF2-40B4-BE49-F238E27FC236}">
                <a16:creationId xmlns="" xmlns:a16="http://schemas.microsoft.com/office/drawing/2014/main" id="{4384675E-F0DE-9699-8844-292C144BF3A7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4424400" y="2682862"/>
            <a:ext cx="3344400" cy="3410757"/>
          </a:xfrm>
          <a:custGeom>
            <a:avLst/>
            <a:gdLst/>
            <a:ahLst/>
            <a:cxnLst/>
            <a:rect l="l" t="t" r="r" b="b"/>
            <a:pathLst>
              <a:path w="3344400" h="3502800">
                <a:moveTo>
                  <a:pt x="0" y="0"/>
                </a:moveTo>
                <a:lnTo>
                  <a:pt x="3344400" y="0"/>
                </a:lnTo>
                <a:lnTo>
                  <a:pt x="3344400" y="3502800"/>
                </a:lnTo>
                <a:lnTo>
                  <a:pt x="0" y="3502800"/>
                </a:lnTo>
                <a:close/>
              </a:path>
            </a:pathLst>
          </a:custGeom>
        </p:spPr>
      </p:pic>
      <p:pic>
        <p:nvPicPr>
          <p:cNvPr id="6" name="Picture 1357">
            <a:extLst>
              <a:ext uri="{FF2B5EF4-FFF2-40B4-BE49-F238E27FC236}">
                <a16:creationId xmlns="" xmlns:a16="http://schemas.microsoft.com/office/drawing/2014/main" id="{274B902E-523D-46F9-4A72-A7AB5FE940E3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8224070" y="2636841"/>
            <a:ext cx="3128983" cy="3502800"/>
          </a:xfrm>
          <a:custGeom>
            <a:avLst/>
            <a:gdLst/>
            <a:ahLst/>
            <a:cxnLst/>
            <a:rect l="l" t="t" r="r" b="b"/>
            <a:pathLst>
              <a:path w="3319524" h="3502800">
                <a:moveTo>
                  <a:pt x="0" y="0"/>
                </a:moveTo>
                <a:lnTo>
                  <a:pt x="3319524" y="0"/>
                </a:lnTo>
                <a:lnTo>
                  <a:pt x="3319524" y="3502800"/>
                </a:lnTo>
                <a:lnTo>
                  <a:pt x="0" y="35028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635734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9B7E877E-8BC5-5A28-FADB-4DFDA3B542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sz="1800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“</a:t>
            </a:r>
            <a:r>
              <a:rPr lang="es-MX" sz="1800" b="1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MEJORAMIENTO DE OBRAS COMPLEMENTARIAS PARA LOS RECINTOS Y </a:t>
            </a:r>
            <a:r>
              <a:rPr lang="es-MX" sz="1800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MX" sz="1800" b="1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BARRIOS DE LA CABECERA PARROQUIAL EL ANEGADO”. </a:t>
            </a:r>
            <a:br>
              <a:rPr lang="es-MX" sz="1800" b="1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s-MX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/>
            </a:r>
            <a:br>
              <a:rPr lang="es-MX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s-MX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MONTO TOTAL SIN  IVA: $</a:t>
            </a:r>
            <a:r>
              <a:rPr lang="es-MX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MX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24.733,65 </a:t>
            </a:r>
            <a:endParaRPr lang="es-MX" b="1" dirty="0"/>
          </a:p>
        </p:txBody>
      </p:sp>
      <p:pic>
        <p:nvPicPr>
          <p:cNvPr id="5" name="Picture 1413">
            <a:extLst>
              <a:ext uri="{FF2B5EF4-FFF2-40B4-BE49-F238E27FC236}">
                <a16:creationId xmlns="" xmlns:a16="http://schemas.microsoft.com/office/drawing/2014/main" id="{089D125F-6633-E422-5FC2-CFDE5C2EFCCB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67237" y="2587625"/>
            <a:ext cx="3057525" cy="3257550"/>
          </a:xfrm>
          <a:prstGeom prst="rect">
            <a:avLst/>
          </a:prstGeom>
        </p:spPr>
      </p:pic>
      <p:pic>
        <p:nvPicPr>
          <p:cNvPr id="4" name="Picture 1411">
            <a:extLst>
              <a:ext uri="{FF2B5EF4-FFF2-40B4-BE49-F238E27FC236}">
                <a16:creationId xmlns="" xmlns:a16="http://schemas.microsoft.com/office/drawing/2014/main" id="{E78348E5-E431-6902-2C1C-1B379F81E0EA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942183" y="2786861"/>
            <a:ext cx="3515852" cy="2859077"/>
          </a:xfrm>
          <a:prstGeom prst="rect">
            <a:avLst/>
          </a:prstGeom>
        </p:spPr>
      </p:pic>
      <p:pic>
        <p:nvPicPr>
          <p:cNvPr id="7" name="Picture 1415">
            <a:extLst>
              <a:ext uri="{FF2B5EF4-FFF2-40B4-BE49-F238E27FC236}">
                <a16:creationId xmlns="" xmlns:a16="http://schemas.microsoft.com/office/drawing/2014/main" id="{82F9F3A6-EAC6-536B-9730-42175545A694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7733964" y="2786861"/>
            <a:ext cx="3336024" cy="3000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0437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B9937ACA-7575-338D-3656-EB3F4D4B49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sz="2000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“</a:t>
            </a:r>
            <a:r>
              <a:rPr lang="es-MX" sz="2000" b="1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DESARROLLO DE HABILIDAD Y DESTREZA DE NIÑOS, NIÑAS ADOLESCENTES DE LA PARROQUIA EL ANEGADO</a:t>
            </a:r>
            <a:r>
              <a:rPr lang="es-MX" sz="2000" b="1" kern="1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”.</a:t>
            </a:r>
            <a:r>
              <a:rPr lang="es-MX" sz="2000" b="1" kern="100" dirty="0">
                <a:effectLst/>
                <a:latin typeface="Britannic"/>
                <a:ea typeface="Britannic"/>
                <a:cs typeface="Britannic"/>
              </a:rPr>
              <a:t> </a:t>
            </a:r>
            <a:r>
              <a:rPr lang="es-MX" sz="20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/>
            </a:r>
            <a:br>
              <a:rPr lang="es-MX" sz="20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s-MX" sz="20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/>
            </a:r>
            <a:br>
              <a:rPr lang="es-MX" sz="20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s-MX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MONTO TOTAL SIN IVA : $ </a:t>
            </a:r>
            <a:r>
              <a:rPr lang="es-MX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6440.00 </a:t>
            </a:r>
            <a:endParaRPr lang="es-MX" sz="2000" dirty="0"/>
          </a:p>
        </p:txBody>
      </p:sp>
      <p:pic>
        <p:nvPicPr>
          <p:cNvPr id="4" name="Picture 1478">
            <a:extLst>
              <a:ext uri="{FF2B5EF4-FFF2-40B4-BE49-F238E27FC236}">
                <a16:creationId xmlns="" xmlns:a16="http://schemas.microsoft.com/office/drawing/2014/main" id="{DB4EB597-44DC-088C-025E-CB66DDBFCD22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29204" y="3349368"/>
            <a:ext cx="2790825" cy="1998487"/>
          </a:xfrm>
          <a:prstGeom prst="rect">
            <a:avLst/>
          </a:prstGeom>
        </p:spPr>
      </p:pic>
      <p:pic>
        <p:nvPicPr>
          <p:cNvPr id="5" name="Picture 1480">
            <a:extLst>
              <a:ext uri="{FF2B5EF4-FFF2-40B4-BE49-F238E27FC236}">
                <a16:creationId xmlns="" xmlns:a16="http://schemas.microsoft.com/office/drawing/2014/main" id="{D92B7D28-FB34-0D1C-5EA6-00AAD357A9E6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928253" y="2755208"/>
            <a:ext cx="3675351" cy="2911747"/>
          </a:xfrm>
          <a:prstGeom prst="rect">
            <a:avLst/>
          </a:prstGeom>
        </p:spPr>
      </p:pic>
      <p:pic>
        <p:nvPicPr>
          <p:cNvPr id="6" name="Picture 1482">
            <a:extLst>
              <a:ext uri="{FF2B5EF4-FFF2-40B4-BE49-F238E27FC236}">
                <a16:creationId xmlns="" xmlns:a16="http://schemas.microsoft.com/office/drawing/2014/main" id="{5EEC51FA-926B-279B-0A11-45B532042F7E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7845629" y="2690163"/>
            <a:ext cx="3530293" cy="297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9693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/>
          <p:cNvSpPr/>
          <p:nvPr/>
        </p:nvSpPr>
        <p:spPr>
          <a:xfrm>
            <a:off x="2957405" y="478846"/>
            <a:ext cx="650864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60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PRESUPUESTO 2025</a:t>
            </a:r>
            <a:endParaRPr lang="es-419" sz="6000" dirty="0"/>
          </a:p>
        </p:txBody>
      </p:sp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8440892"/>
              </p:ext>
            </p:extLst>
          </p:nvPr>
        </p:nvGraphicFramePr>
        <p:xfrm>
          <a:off x="831272" y="1568728"/>
          <a:ext cx="10446326" cy="2932980"/>
        </p:xfrm>
        <a:graphic>
          <a:graphicData uri="http://schemas.openxmlformats.org/drawingml/2006/table">
            <a:tbl>
              <a:tblPr/>
              <a:tblGrid>
                <a:gridCol w="3566082"/>
                <a:gridCol w="3566082"/>
                <a:gridCol w="3314162"/>
              </a:tblGrid>
              <a:tr h="1378162">
                <a:tc>
                  <a:txBody>
                    <a:bodyPr/>
                    <a:lstStyle/>
                    <a:p>
                      <a:pPr algn="ctr" fontAlgn="auto"/>
                      <a:r>
                        <a:rPr lang="es-ES" sz="2300" b="1" i="0" dirty="0">
                          <a:solidFill>
                            <a:srgbClr val="FFFFFF"/>
                          </a:solidFill>
                          <a:effectLst/>
                          <a:latin typeface="Bookman Old Style" panose="02050604050505020204" pitchFamily="18" charset="0"/>
                        </a:rPr>
                        <a:t>​</a:t>
                      </a:r>
                    </a:p>
                    <a:p>
                      <a:pPr algn="ctr" fontAlgn="base"/>
                      <a:r>
                        <a:rPr lang="es-ES" sz="2300" b="1" i="0" dirty="0">
                          <a:solidFill>
                            <a:srgbClr val="FFFFFF"/>
                          </a:solidFill>
                          <a:effectLst/>
                          <a:latin typeface="Bookman Old Style" panose="02050604050505020204" pitchFamily="18" charset="0"/>
                        </a:rPr>
                        <a:t>PRESUPUESTO INCIAL </a:t>
                      </a:r>
                      <a:r>
                        <a:rPr lang="es-ES" sz="2300" b="1" i="0" dirty="0" smtClean="0">
                          <a:solidFill>
                            <a:srgbClr val="FFFFFF"/>
                          </a:solidFill>
                          <a:effectLst/>
                          <a:latin typeface="Bookman Old Style" panose="02050604050505020204" pitchFamily="18" charset="0"/>
                        </a:rPr>
                        <a:t>2025​ SEGÚN ACUERDO 10</a:t>
                      </a:r>
                      <a:endParaRPr lang="es-ES" sz="1300" b="1" i="0" dirty="0">
                        <a:solidFill>
                          <a:srgbClr val="FFFFFF"/>
                        </a:solidFill>
                        <a:effectLst/>
                      </a:endParaRPr>
                    </a:p>
                    <a:p>
                      <a:pPr algn="ctr" fontAlgn="base"/>
                      <a:r>
                        <a:rPr lang="es-ES" sz="2300" b="1" i="0" dirty="0">
                          <a:solidFill>
                            <a:srgbClr val="FFFFFF"/>
                          </a:solidFill>
                          <a:effectLst/>
                          <a:latin typeface="Bookman Old Style" panose="02050604050505020204" pitchFamily="18" charset="0"/>
                        </a:rPr>
                        <a:t>​</a:t>
                      </a:r>
                      <a:endParaRPr lang="es-ES" sz="1300" b="1" i="0" dirty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64411" marR="64411" marT="32205" marB="32205">
                    <a:lnL w="497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97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97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91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es-ES" sz="2300" b="1" i="0" dirty="0">
                          <a:solidFill>
                            <a:srgbClr val="FFFFFF"/>
                          </a:solidFill>
                          <a:effectLst/>
                          <a:latin typeface="Bookman Old Style" panose="02050604050505020204" pitchFamily="18" charset="0"/>
                        </a:rPr>
                        <a:t>​</a:t>
                      </a:r>
                    </a:p>
                    <a:p>
                      <a:pPr algn="ctr" fontAlgn="base"/>
                      <a:r>
                        <a:rPr lang="es-ES" sz="2300" b="1" i="0" dirty="0" smtClean="0">
                          <a:solidFill>
                            <a:srgbClr val="FFFFFF"/>
                          </a:solidFill>
                          <a:effectLst/>
                          <a:latin typeface="Bookman Old Style" panose="02050604050505020204" pitchFamily="18" charset="0"/>
                        </a:rPr>
                        <a:t>PRESUPUESTO</a:t>
                      </a:r>
                      <a:r>
                        <a:rPr lang="es-ES" sz="2300" b="1" i="0" baseline="0" dirty="0" smtClean="0">
                          <a:solidFill>
                            <a:srgbClr val="FFFFFF"/>
                          </a:solidFill>
                          <a:effectLst/>
                          <a:latin typeface="Bookman Old Style" panose="02050604050505020204" pitchFamily="18" charset="0"/>
                        </a:rPr>
                        <a:t> SEGÚN ACUERDO MEF-MEF-2025-0005-A</a:t>
                      </a:r>
                      <a:endParaRPr lang="es-ES" sz="1300" b="1" i="0" dirty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64411" marR="64411" marT="32205" marB="32205">
                    <a:lnL w="497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97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97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91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es-ES" sz="2300" b="1" i="0" dirty="0">
                          <a:solidFill>
                            <a:srgbClr val="FFFFFF"/>
                          </a:solidFill>
                          <a:effectLst/>
                          <a:latin typeface="Bookman Old Style" panose="02050604050505020204" pitchFamily="18" charset="0"/>
                        </a:rPr>
                        <a:t>​</a:t>
                      </a:r>
                    </a:p>
                    <a:p>
                      <a:pPr algn="ctr" fontAlgn="base"/>
                      <a:r>
                        <a:rPr lang="es-ES" sz="2300" b="1" i="0" dirty="0" smtClean="0">
                          <a:solidFill>
                            <a:srgbClr val="FFFFFF"/>
                          </a:solidFill>
                          <a:effectLst/>
                          <a:latin typeface="Bookman Old Style" panose="02050604050505020204" pitchFamily="18" charset="0"/>
                        </a:rPr>
                        <a:t>PRESUPUESTO</a:t>
                      </a:r>
                      <a:r>
                        <a:rPr lang="es-ES" sz="2300" b="1" i="0" baseline="0" dirty="0" smtClean="0">
                          <a:solidFill>
                            <a:srgbClr val="FFFFFF"/>
                          </a:solidFill>
                          <a:effectLst/>
                          <a:latin typeface="Bookman Old Style" panose="02050604050505020204" pitchFamily="18" charset="0"/>
                        </a:rPr>
                        <a:t> SEGÚN ACUERDO MEF-MEF-2025-0021-A</a:t>
                      </a:r>
                      <a:endParaRPr lang="es-ES" sz="1300" b="1" i="0" dirty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64411" marR="64411" marT="32205" marB="32205">
                    <a:lnL w="497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97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97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91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</a:tr>
              <a:tr h="1048754">
                <a:tc>
                  <a:txBody>
                    <a:bodyPr/>
                    <a:lstStyle/>
                    <a:p>
                      <a:pPr algn="ctr" fontAlgn="auto"/>
                      <a:r>
                        <a:rPr lang="es-ES" sz="2300" b="0" i="0" dirty="0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​</a:t>
                      </a:r>
                    </a:p>
                    <a:p>
                      <a:pPr algn="ctr" fontAlgn="base"/>
                      <a:r>
                        <a:rPr lang="es-ES" sz="2300" b="0" i="0" dirty="0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$ </a:t>
                      </a:r>
                      <a:r>
                        <a:rPr lang="es-ES" sz="2300" b="0" i="0" dirty="0" smtClean="0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319,478.31​</a:t>
                      </a:r>
                      <a:endParaRPr lang="es-ES" sz="1300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411" marR="64411" marT="32205" marB="32205">
                    <a:lnL w="497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97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91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97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es-ES" sz="2300" b="0" i="0" dirty="0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​</a:t>
                      </a:r>
                    </a:p>
                    <a:p>
                      <a:pPr algn="ctr" fontAlgn="base"/>
                      <a:r>
                        <a:rPr lang="es-ES" sz="2300" b="0" i="0" dirty="0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$ </a:t>
                      </a:r>
                      <a:r>
                        <a:rPr lang="es-ES" sz="2300" b="0" i="0" dirty="0" smtClean="0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307,186.13​</a:t>
                      </a:r>
                      <a:endParaRPr lang="es-ES" sz="1300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411" marR="64411" marT="32205" marB="32205">
                    <a:lnL w="497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97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91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97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es-ES" sz="2300" b="0" i="0" dirty="0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​</a:t>
                      </a:r>
                    </a:p>
                    <a:p>
                      <a:pPr algn="ctr" fontAlgn="base"/>
                      <a:r>
                        <a:rPr lang="es-ES" sz="2300" b="0" i="0" dirty="0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$ </a:t>
                      </a:r>
                      <a:r>
                        <a:rPr lang="es-ES" sz="2300" b="0" i="0" dirty="0" smtClean="0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324,573.32​</a:t>
                      </a:r>
                      <a:endParaRPr lang="es-ES" sz="1300" b="0" i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algn="ctr" fontAlgn="base"/>
                      <a:r>
                        <a:rPr lang="es-ES" sz="2300" b="0" i="0" dirty="0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​</a:t>
                      </a:r>
                      <a:endParaRPr lang="es-ES" sz="1300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411" marR="64411" marT="32205" marB="32205">
                    <a:lnL w="497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97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91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97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406236" y="181316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419" altLang="es-419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419" altLang="es-419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1406236" y="453794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419" altLang="es-419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419" altLang="es-419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Flecha curvada hacia arriba 9"/>
          <p:cNvSpPr/>
          <p:nvPr/>
        </p:nvSpPr>
        <p:spPr>
          <a:xfrm>
            <a:off x="2957405" y="4889648"/>
            <a:ext cx="2612122" cy="596752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>
              <a:solidFill>
                <a:schemeClr val="tx1"/>
              </a:solidFill>
            </a:endParaRPr>
          </a:p>
        </p:txBody>
      </p:sp>
      <p:sp>
        <p:nvSpPr>
          <p:cNvPr id="11" name="Flecha curvada hacia arriba 10"/>
          <p:cNvSpPr/>
          <p:nvPr/>
        </p:nvSpPr>
        <p:spPr>
          <a:xfrm>
            <a:off x="6975224" y="4889648"/>
            <a:ext cx="2612122" cy="596752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>
              <a:solidFill>
                <a:schemeClr val="tx1"/>
              </a:solidFill>
            </a:endParaRPr>
          </a:p>
        </p:txBody>
      </p:sp>
      <p:sp>
        <p:nvSpPr>
          <p:cNvPr id="12" name="CuadroTexto 11"/>
          <p:cNvSpPr txBox="1"/>
          <p:nvPr/>
        </p:nvSpPr>
        <p:spPr>
          <a:xfrm>
            <a:off x="3311239" y="5584165"/>
            <a:ext cx="18149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dirty="0" smtClean="0"/>
              <a:t>DISMINUCIÓN</a:t>
            </a:r>
            <a:endParaRPr lang="es-419" dirty="0"/>
          </a:p>
        </p:txBody>
      </p:sp>
      <p:sp>
        <p:nvSpPr>
          <p:cNvPr id="13" name="CuadroTexto 12"/>
          <p:cNvSpPr txBox="1"/>
          <p:nvPr/>
        </p:nvSpPr>
        <p:spPr>
          <a:xfrm>
            <a:off x="7583227" y="5570310"/>
            <a:ext cx="13961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dirty="0" smtClean="0"/>
              <a:t>AUMENTO</a:t>
            </a:r>
            <a:endParaRPr lang="es-419" dirty="0"/>
          </a:p>
        </p:txBody>
      </p:sp>
      <p:sp>
        <p:nvSpPr>
          <p:cNvPr id="2" name="CuadroTexto 1"/>
          <p:cNvSpPr txBox="1"/>
          <p:nvPr/>
        </p:nvSpPr>
        <p:spPr>
          <a:xfrm>
            <a:off x="3311239" y="4889648"/>
            <a:ext cx="18149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sz="2400" dirty="0" smtClean="0"/>
              <a:t> $ 12, 292.18</a:t>
            </a:r>
            <a:endParaRPr lang="es-419" sz="2400" dirty="0"/>
          </a:p>
        </p:txBody>
      </p:sp>
      <p:sp>
        <p:nvSpPr>
          <p:cNvPr id="14" name="CuadroTexto 13"/>
          <p:cNvSpPr txBox="1"/>
          <p:nvPr/>
        </p:nvSpPr>
        <p:spPr>
          <a:xfrm>
            <a:off x="7373811" y="4794294"/>
            <a:ext cx="18149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sz="2400" dirty="0" smtClean="0"/>
              <a:t> $ 17, 387.19</a:t>
            </a:r>
            <a:endParaRPr lang="es-419" sz="2400" dirty="0"/>
          </a:p>
        </p:txBody>
      </p:sp>
    </p:spTree>
    <p:extLst>
      <p:ext uri="{BB962C8B-B14F-4D97-AF65-F5344CB8AC3E}">
        <p14:creationId xmlns:p14="http://schemas.microsoft.com/office/powerpoint/2010/main" val="3242465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1593525"/>
              </p:ext>
            </p:extLst>
          </p:nvPr>
        </p:nvGraphicFramePr>
        <p:xfrm>
          <a:off x="1267691" y="2971848"/>
          <a:ext cx="9601200" cy="1795548"/>
        </p:xfrm>
        <a:graphic>
          <a:graphicData uri="http://schemas.openxmlformats.org/drawingml/2006/table">
            <a:tbl>
              <a:tblPr/>
              <a:tblGrid>
                <a:gridCol w="4800600"/>
                <a:gridCol w="4800600"/>
              </a:tblGrid>
              <a:tr h="703537">
                <a:tc>
                  <a:txBody>
                    <a:bodyPr/>
                    <a:lstStyle/>
                    <a:p>
                      <a:pPr algn="ctr" fontAlgn="base"/>
                      <a:r>
                        <a:rPr lang="es-ES" sz="2300" b="1" i="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GASTO CORRIENTE </a:t>
                      </a:r>
                      <a:r>
                        <a:rPr lang="es-ES" sz="2300" b="1" i="0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​</a:t>
                      </a:r>
                    </a:p>
                    <a:p>
                      <a:pPr algn="ctr" fontAlgn="base"/>
                      <a:r>
                        <a:rPr lang="es-ES" sz="2300" b="1" i="0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30%</a:t>
                      </a:r>
                      <a:endParaRPr lang="es-ES" sz="1500" b="1" i="0" dirty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74815" marR="74815" marT="37407" marB="37407">
                    <a:lnL w="3724" cap="flat" cmpd="sng" algn="ctr">
                      <a:solidFill>
                        <a:srgbClr val="F692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724" cap="flat" cmpd="sng" algn="ctr">
                      <a:solidFill>
                        <a:srgbClr val="F692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94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s-ES" sz="2300" b="1" i="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GASTO DE INVERSIÓN</a:t>
                      </a:r>
                      <a:r>
                        <a:rPr lang="es-ES" sz="2300" b="1" i="0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​</a:t>
                      </a:r>
                    </a:p>
                    <a:p>
                      <a:pPr algn="ctr" fontAlgn="base"/>
                      <a:r>
                        <a:rPr lang="es-ES" sz="2300" b="1" i="0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70%</a:t>
                      </a:r>
                      <a:endParaRPr lang="es-ES" sz="1500" b="1" i="0" dirty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74815" marR="74815" marT="37407" marB="37407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724" cap="flat" cmpd="sng" algn="ctr">
                      <a:solidFill>
                        <a:srgbClr val="F692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724" cap="flat" cmpd="sng" algn="ctr">
                      <a:solidFill>
                        <a:srgbClr val="F692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94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646"/>
                    </a:solidFill>
                  </a:tcPr>
                </a:tc>
              </a:tr>
              <a:tr h="924648">
                <a:tc>
                  <a:txBody>
                    <a:bodyPr/>
                    <a:lstStyle/>
                    <a:p>
                      <a:pPr algn="ctr" fontAlgn="base"/>
                      <a:endParaRPr lang="es-ES" sz="1500" b="0" i="0" dirty="0" smtClean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algn="ctr" fontAlgn="base"/>
                      <a:r>
                        <a:rPr lang="es-ES" sz="3200" b="0" i="0" dirty="0" smtClean="0">
                          <a:solidFill>
                            <a:srgbClr val="000000"/>
                          </a:solidFill>
                          <a:effectLst/>
                        </a:rPr>
                        <a:t>$ 97,372.00</a:t>
                      </a:r>
                      <a:endParaRPr lang="es-ES" sz="3200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74815" marR="74815" marT="37407" marB="37407">
                    <a:lnL w="3724" cap="flat" cmpd="sng" algn="ctr">
                      <a:solidFill>
                        <a:srgbClr val="F692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724" cap="flat" cmpd="sng" algn="ctr">
                      <a:solidFill>
                        <a:srgbClr val="F692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94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724" cap="flat" cmpd="sng" algn="ctr">
                      <a:solidFill>
                        <a:srgbClr val="F692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endParaRPr lang="es-ES" sz="1500" b="0" i="0" dirty="0" smtClean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3200" b="0" i="0" dirty="0" smtClean="0">
                          <a:solidFill>
                            <a:srgbClr val="000000"/>
                          </a:solidFill>
                          <a:effectLst/>
                        </a:rPr>
                        <a:t>$ 227,201.32</a:t>
                      </a:r>
                    </a:p>
                    <a:p>
                      <a:pPr algn="ctr" fontAlgn="base"/>
                      <a:endParaRPr lang="es-ES" sz="1500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74815" marR="74815" marT="37407" marB="37407">
                    <a:lnL w="3724" cap="flat" cmpd="sng" algn="ctr">
                      <a:solidFill>
                        <a:srgbClr val="F692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724" cap="flat" cmpd="sng" algn="ctr">
                      <a:solidFill>
                        <a:srgbClr val="F692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94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724" cap="flat" cmpd="sng" algn="ctr">
                      <a:solidFill>
                        <a:srgbClr val="F692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1267691" y="340186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419" altLang="es-419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419" altLang="es-419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2715491" y="929543"/>
            <a:ext cx="709681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600" b="1" u="sng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PRESUPUESTO (FINAL) 2025</a:t>
            </a:r>
            <a:endParaRPr lang="es-419" sz="3600" u="sng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5211072" y="1790884"/>
            <a:ext cx="219483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/>
            <a:r>
              <a:rPr lang="es-ES" sz="2400" dirty="0">
                <a:solidFill>
                  <a:srgbClr val="000000"/>
                </a:solidFill>
                <a:latin typeface="Bookman Old Style" panose="02050604050505020204" pitchFamily="18" charset="0"/>
              </a:rPr>
              <a:t>$ 324,573.32</a:t>
            </a:r>
            <a:r>
              <a:rPr lang="es-ES" dirty="0">
                <a:solidFill>
                  <a:srgbClr val="000000"/>
                </a:solidFill>
                <a:latin typeface="Bookman Old Style" panose="02050604050505020204" pitchFamily="18" charset="0"/>
              </a:rPr>
              <a:t>​</a:t>
            </a:r>
            <a:endParaRPr lang="es-ES" sz="1100" dirty="0">
              <a:solidFill>
                <a:srgbClr val="000000"/>
              </a:solidFill>
            </a:endParaRPr>
          </a:p>
        </p:txBody>
      </p:sp>
      <p:cxnSp>
        <p:nvCxnSpPr>
          <p:cNvPr id="11" name="Conector recto de flecha 10"/>
          <p:cNvCxnSpPr/>
          <p:nvPr/>
        </p:nvCxnSpPr>
        <p:spPr>
          <a:xfrm flipH="1">
            <a:off x="4585855" y="2193951"/>
            <a:ext cx="1274619" cy="6739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cto de flecha 12"/>
          <p:cNvCxnSpPr/>
          <p:nvPr/>
        </p:nvCxnSpPr>
        <p:spPr>
          <a:xfrm>
            <a:off x="6677891" y="2193951"/>
            <a:ext cx="1295399" cy="7012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uadroTexto 13"/>
          <p:cNvSpPr txBox="1"/>
          <p:nvPr/>
        </p:nvSpPr>
        <p:spPr>
          <a:xfrm>
            <a:off x="4412672" y="5302029"/>
            <a:ext cx="4329545" cy="46166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419" sz="2400" dirty="0" smtClean="0"/>
              <a:t>SALDO A FAVOR:  $ 109,245.46 </a:t>
            </a:r>
            <a:endParaRPr lang="es-419" sz="2400" dirty="0"/>
          </a:p>
        </p:txBody>
      </p:sp>
    </p:spTree>
    <p:extLst>
      <p:ext uri="{BB962C8B-B14F-4D97-AF65-F5344CB8AC3E}">
        <p14:creationId xmlns:p14="http://schemas.microsoft.com/office/powerpoint/2010/main" val="2123168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1731818" y="2812473"/>
            <a:ext cx="9130145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419" sz="6600" dirty="0" smtClean="0">
                <a:latin typeface="Bahnschrift SemiBold" panose="020B0502040204020203" pitchFamily="34" charset="0"/>
              </a:rPr>
              <a:t>MUCHAS GRACIAS POR SU ATENCIÓN Y PARTICIPACIÓN</a:t>
            </a:r>
            <a:endParaRPr lang="es-419" sz="6600" dirty="0">
              <a:latin typeface="Bahnschrift SemiBold" panose="020B0502040204020203" pitchFamily="34" charset="0"/>
            </a:endParaRPr>
          </a:p>
        </p:txBody>
      </p:sp>
      <p:pic>
        <p:nvPicPr>
          <p:cNvPr id="8" name="Imagen 7" descr="D:\Descargas\logo superior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818" y="886690"/>
            <a:ext cx="10238509" cy="113607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28955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95401" y="601622"/>
            <a:ext cx="9601196" cy="838533"/>
          </a:xfrm>
        </p:spPr>
        <p:txBody>
          <a:bodyPr/>
          <a:lstStyle/>
          <a:p>
            <a:r>
              <a:rPr lang="es-419" dirty="0" smtClean="0"/>
              <a:t>¿Quiénes rinden cuentas?</a:t>
            </a:r>
            <a:endParaRPr lang="es-419" dirty="0"/>
          </a:p>
        </p:txBody>
      </p:sp>
      <p:grpSp>
        <p:nvGrpSpPr>
          <p:cNvPr id="4" name="Google Shape;67;p5"/>
          <p:cNvGrpSpPr/>
          <p:nvPr/>
        </p:nvGrpSpPr>
        <p:grpSpPr>
          <a:xfrm>
            <a:off x="1480819" y="1829648"/>
            <a:ext cx="9230359" cy="3749833"/>
            <a:chOff x="0" y="834416"/>
            <a:chExt cx="9230359" cy="3749833"/>
          </a:xfrm>
          <a:effectLst>
            <a:glow rad="101600">
              <a:schemeClr val="accent5">
                <a:satMod val="175000"/>
                <a:alpha val="40000"/>
              </a:schemeClr>
            </a:glow>
          </a:effectLst>
        </p:grpSpPr>
        <p:sp>
          <p:nvSpPr>
            <p:cNvPr id="5" name="Google Shape;68;p5"/>
            <p:cNvSpPr/>
            <p:nvPr/>
          </p:nvSpPr>
          <p:spPr>
            <a:xfrm>
              <a:off x="0" y="834416"/>
              <a:ext cx="2884487" cy="1730692"/>
            </a:xfrm>
            <a:prstGeom prst="rect">
              <a:avLst/>
            </a:prstGeom>
            <a:solidFill>
              <a:srgbClr val="07729B"/>
            </a:solidFill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69;p5"/>
            <p:cNvSpPr txBox="1"/>
            <p:nvPr/>
          </p:nvSpPr>
          <p:spPr>
            <a:xfrm>
              <a:off x="0" y="834416"/>
              <a:ext cx="2884487" cy="173069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4750" tIns="64750" rIns="64750" bIns="647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700"/>
                <a:buFont typeface="Arial"/>
                <a:buNone/>
              </a:pPr>
              <a:r>
                <a:rPr lang="es-ES" sz="17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Instituciones y entidades del sector público: </a:t>
              </a:r>
              <a:endParaRPr/>
            </a:p>
          </p:txBody>
        </p:sp>
        <p:sp>
          <p:nvSpPr>
            <p:cNvPr id="7" name="Google Shape;70;p5"/>
            <p:cNvSpPr/>
            <p:nvPr/>
          </p:nvSpPr>
          <p:spPr>
            <a:xfrm>
              <a:off x="3172936" y="834416"/>
              <a:ext cx="2884487" cy="1730692"/>
            </a:xfrm>
            <a:prstGeom prst="rect">
              <a:avLst/>
            </a:prstGeom>
            <a:solidFill>
              <a:srgbClr val="25A0E0"/>
            </a:solidFill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71;p5"/>
            <p:cNvSpPr txBox="1"/>
            <p:nvPr/>
          </p:nvSpPr>
          <p:spPr>
            <a:xfrm>
              <a:off x="3172936" y="834416"/>
              <a:ext cx="2884487" cy="173069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4750" tIns="64750" rIns="64750" bIns="647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700"/>
                <a:buFont typeface="Arial"/>
                <a:buNone/>
              </a:pPr>
              <a:r>
                <a:rPr lang="es-ES" sz="17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Las entidades que integran el régimen autónomo descentralizado. </a:t>
              </a:r>
              <a:endParaRPr/>
            </a:p>
          </p:txBody>
        </p:sp>
        <p:sp>
          <p:nvSpPr>
            <p:cNvPr id="9" name="Google Shape;72;p5"/>
            <p:cNvSpPr/>
            <p:nvPr/>
          </p:nvSpPr>
          <p:spPr>
            <a:xfrm>
              <a:off x="6345872" y="834416"/>
              <a:ext cx="2884487" cy="1730692"/>
            </a:xfrm>
            <a:prstGeom prst="rect">
              <a:avLst/>
            </a:prstGeom>
            <a:solidFill>
              <a:srgbClr val="87BCE1"/>
            </a:solidFill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73;p5"/>
            <p:cNvSpPr txBox="1"/>
            <p:nvPr/>
          </p:nvSpPr>
          <p:spPr>
            <a:xfrm>
              <a:off x="6345872" y="834416"/>
              <a:ext cx="2884487" cy="173069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4750" tIns="64750" rIns="64750" bIns="647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700"/>
                <a:buFont typeface="Arial"/>
                <a:buNone/>
              </a:pPr>
              <a:r>
                <a:rPr lang="es-ES" sz="1700" b="0" i="0" u="none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Las personas jurídicas creadas por acto normativo de los gobiernos autónomos descentralizados para la prestación de servicios públicos. </a:t>
              </a:r>
              <a:endParaRPr dirty="0"/>
            </a:p>
          </p:txBody>
        </p:sp>
        <p:sp>
          <p:nvSpPr>
            <p:cNvPr id="11" name="Google Shape;74;p5"/>
            <p:cNvSpPr/>
            <p:nvPr/>
          </p:nvSpPr>
          <p:spPr>
            <a:xfrm>
              <a:off x="1586468" y="2853557"/>
              <a:ext cx="2884487" cy="1730692"/>
            </a:xfrm>
            <a:prstGeom prst="rect">
              <a:avLst/>
            </a:prstGeom>
            <a:solidFill>
              <a:srgbClr val="87BCE1"/>
            </a:solidFill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75;p5"/>
            <p:cNvSpPr txBox="1"/>
            <p:nvPr/>
          </p:nvSpPr>
          <p:spPr>
            <a:xfrm>
              <a:off x="1586468" y="2853557"/>
              <a:ext cx="2884487" cy="173069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4750" tIns="64750" rIns="64750" bIns="647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700"/>
                <a:buFont typeface="Arial"/>
                <a:buNone/>
              </a:pPr>
              <a:r>
                <a:rPr lang="es-ES" sz="17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Las autoridades electas por votación popular, principales y suplentes principalizados. </a:t>
              </a:r>
              <a:endParaRPr/>
            </a:p>
          </p:txBody>
        </p:sp>
        <p:sp>
          <p:nvSpPr>
            <p:cNvPr id="13" name="Google Shape;76;p5"/>
            <p:cNvSpPr/>
            <p:nvPr/>
          </p:nvSpPr>
          <p:spPr>
            <a:xfrm>
              <a:off x="4759404" y="2853557"/>
              <a:ext cx="2884487" cy="1730692"/>
            </a:xfrm>
            <a:prstGeom prst="rect">
              <a:avLst/>
            </a:prstGeom>
            <a:solidFill>
              <a:srgbClr val="25A0E0"/>
            </a:solidFill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77;p5"/>
            <p:cNvSpPr txBox="1"/>
            <p:nvPr/>
          </p:nvSpPr>
          <p:spPr>
            <a:xfrm>
              <a:off x="4759404" y="2853557"/>
              <a:ext cx="2884487" cy="173069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4750" tIns="64750" rIns="64750" bIns="647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700"/>
                <a:buFont typeface="Arial"/>
                <a:buNone/>
              </a:pPr>
              <a:r>
                <a:rPr lang="es-ES" sz="17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Los medios de comunicación social, por intermedio de sus representantes legales.</a:t>
              </a: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501187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="" xmlns:a16="http://schemas.microsoft.com/office/drawing/2014/main" id="{C56AE383-06A1-42D3-B1AF-CE22194F54B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3D70B90B-BED1-4715-9BFE-9622C47A2B2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15C7C292-3D46-D940-083F-85D1B46420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0000" y="290944"/>
            <a:ext cx="5015638" cy="164018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s-MX" sz="4800" u="sng" kern="1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ITC"/>
                <a:ea typeface="Eras ITC"/>
                <a:cs typeface="Eras ITC"/>
              </a:rPr>
              <a:t>INFORME </a:t>
            </a:r>
            <a:r>
              <a:rPr lang="es-MX" sz="4800" u="sng" kern="1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ITC"/>
                <a:ea typeface="Eras ITC"/>
                <a:cs typeface="Eras ITC"/>
              </a:rPr>
              <a:t>PRELIMINAR</a:t>
            </a:r>
            <a:endParaRPr lang="es-MX" sz="4800" u="sng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8912247B-16B5-663F-1BA7-CF64C3A18B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0000" y="2831674"/>
            <a:ext cx="5015638" cy="3776944"/>
          </a:xfrm>
          <a:ln>
            <a:solidFill>
              <a:schemeClr val="accent6">
                <a:lumMod val="50000"/>
              </a:schemeClr>
            </a:solidFill>
          </a:ln>
        </p:spPr>
        <p:txBody>
          <a:bodyPr>
            <a:normAutofit fontScale="85000" lnSpcReduction="10000"/>
          </a:bodyPr>
          <a:lstStyle/>
          <a:p>
            <a:pPr marL="219075">
              <a:lnSpc>
                <a:spcPct val="105000"/>
              </a:lnSpc>
              <a:spcAft>
                <a:spcPts val="30"/>
              </a:spcAft>
            </a:pPr>
            <a:r>
              <a:rPr lang="es-MX" sz="1800" kern="1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s-MX" sz="18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“CONTRATACION PARA EL DESARROLLO DE ACTIVIDADES QUE PROMUÉVAN LA </a:t>
            </a:r>
            <a:r>
              <a:rPr lang="es-MX" sz="1800" b="1" kern="1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INCLUSIÓN </a:t>
            </a:r>
            <a:r>
              <a:rPr lang="es-MX" sz="18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SOCIAL MEDIANTE EL EMPRENDIMIENTO DE LOS GRUPOS DE ATENCIÓN PRIORITARIOS CON ENFASIS EN ADOLESCENTES HOMBRES Y MUJERES DE LA PARROQUIA EL ANEGADO DEL CANTÓN JIPIJAPA”. </a:t>
            </a:r>
            <a:endParaRPr lang="es-MX" sz="1800" b="1" kern="100" dirty="0" smtClean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19075">
              <a:lnSpc>
                <a:spcPct val="105000"/>
              </a:lnSpc>
              <a:spcAft>
                <a:spcPts val="30"/>
              </a:spcAft>
            </a:pPr>
            <a:endParaRPr lang="es-MX" sz="1800" b="1" kern="100" dirty="0" smtClean="0">
              <a:solidFill>
                <a:schemeClr val="tx1"/>
              </a:solidFill>
              <a:effectLst/>
              <a:latin typeface="Britannic"/>
              <a:ea typeface="Britannic"/>
              <a:cs typeface="Britannic"/>
            </a:endParaRPr>
          </a:p>
          <a:p>
            <a:pPr marL="219075">
              <a:lnSpc>
                <a:spcPct val="105000"/>
              </a:lnSpc>
              <a:spcAft>
                <a:spcPts val="30"/>
              </a:spcAft>
            </a:pPr>
            <a:endParaRPr lang="es-MX" sz="1800" b="1" kern="100" dirty="0">
              <a:latin typeface="Britannic"/>
              <a:ea typeface="Britannic"/>
              <a:cs typeface="Britannic"/>
            </a:endParaRPr>
          </a:p>
          <a:p>
            <a:pPr marL="219075">
              <a:lnSpc>
                <a:spcPct val="105000"/>
              </a:lnSpc>
              <a:spcAft>
                <a:spcPts val="30"/>
              </a:spcAft>
            </a:pPr>
            <a:r>
              <a:rPr lang="es-MX" sz="1800" b="1" kern="100" dirty="0" smtClean="0">
                <a:solidFill>
                  <a:schemeClr val="tx1"/>
                </a:solidFill>
                <a:effectLst/>
                <a:latin typeface="Britannic"/>
                <a:ea typeface="Britannic"/>
                <a:cs typeface="Britannic"/>
              </a:rPr>
              <a:t> </a:t>
            </a:r>
            <a:endParaRPr lang="es-MX" sz="1800" kern="1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504825" indent="-285750" algn="l">
              <a:lnSpc>
                <a:spcPct val="105000"/>
              </a:lnSpc>
              <a:spcAft>
                <a:spcPts val="30"/>
              </a:spcAft>
              <a:buFontTx/>
              <a:buChar char="-"/>
            </a:pPr>
            <a:r>
              <a:rPr lang="es-MX" sz="18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Beneficiando  a 50 participantes de las comunidades del Recinto Santa Lucía y centro de El Anegado.</a:t>
            </a:r>
            <a:r>
              <a:rPr lang="es-MX" sz="1800" b="1" kern="100" dirty="0">
                <a:solidFill>
                  <a:schemeClr val="tx1"/>
                </a:solidFill>
                <a:effectLst/>
                <a:latin typeface="Britannic"/>
                <a:ea typeface="Britannic"/>
                <a:cs typeface="Britannic"/>
              </a:rPr>
              <a:t> </a:t>
            </a:r>
            <a:endParaRPr lang="es-MX" sz="1800" b="1" kern="100" dirty="0" smtClean="0">
              <a:solidFill>
                <a:schemeClr val="tx1"/>
              </a:solidFill>
              <a:effectLst/>
              <a:latin typeface="Britannic"/>
              <a:ea typeface="Britannic"/>
              <a:cs typeface="Britannic"/>
            </a:endParaRPr>
          </a:p>
          <a:p>
            <a:pPr marL="504825" indent="-285750" algn="l">
              <a:lnSpc>
                <a:spcPct val="105000"/>
              </a:lnSpc>
              <a:spcAft>
                <a:spcPts val="30"/>
              </a:spcAft>
              <a:buFontTx/>
              <a:buChar char="-"/>
            </a:pPr>
            <a:endParaRPr lang="es-MX" sz="1800" b="1" kern="100" dirty="0">
              <a:latin typeface="Britannic"/>
              <a:ea typeface="Britannic"/>
              <a:cs typeface="Britannic"/>
            </a:endParaRPr>
          </a:p>
          <a:p>
            <a:pPr marL="504825" indent="-285750" algn="l">
              <a:lnSpc>
                <a:spcPct val="105000"/>
              </a:lnSpc>
              <a:spcAft>
                <a:spcPts val="30"/>
              </a:spcAft>
              <a:buFontTx/>
              <a:buChar char="-"/>
            </a:pPr>
            <a:endParaRPr lang="es-MX" sz="1800" b="1" kern="100" dirty="0" smtClean="0">
              <a:solidFill>
                <a:schemeClr val="tx1"/>
              </a:solidFill>
              <a:effectLst/>
              <a:latin typeface="Britannic"/>
              <a:ea typeface="Britannic"/>
              <a:cs typeface="Britannic"/>
            </a:endParaRPr>
          </a:p>
          <a:p>
            <a:pPr marL="504825" indent="-285750" algn="l">
              <a:lnSpc>
                <a:spcPct val="105000"/>
              </a:lnSpc>
              <a:spcAft>
                <a:spcPts val="30"/>
              </a:spcAft>
              <a:buFontTx/>
              <a:buChar char="-"/>
            </a:pPr>
            <a:endParaRPr lang="es-MX" sz="1800" b="1" kern="100" dirty="0">
              <a:solidFill>
                <a:schemeClr val="tx1"/>
              </a:solidFill>
              <a:effectLst/>
              <a:latin typeface="Britannic"/>
              <a:ea typeface="Britannic"/>
              <a:cs typeface="Britannic"/>
            </a:endParaRPr>
          </a:p>
          <a:p>
            <a:pPr marL="504825" indent="-285750" algn="l">
              <a:lnSpc>
                <a:spcPct val="105000"/>
              </a:lnSpc>
              <a:spcAft>
                <a:spcPts val="30"/>
              </a:spcAft>
              <a:buFontTx/>
              <a:buChar char="-"/>
            </a:pPr>
            <a:r>
              <a:rPr lang="es-MX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MONTO SIN IVA: </a:t>
            </a:r>
            <a:r>
              <a:rPr lang="es-MX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USD $ 5,255.00 </a:t>
            </a:r>
            <a:endParaRPr lang="es-MX" sz="1800" kern="1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es-MX" dirty="0"/>
          </a:p>
        </p:txBody>
      </p:sp>
      <p:pic>
        <p:nvPicPr>
          <p:cNvPr id="7" name="Picture 85">
            <a:extLst>
              <a:ext uri="{FF2B5EF4-FFF2-40B4-BE49-F238E27FC236}">
                <a16:creationId xmlns="" xmlns:a16="http://schemas.microsoft.com/office/drawing/2014/main" id="{BE0CC230-C3DD-C7EB-E44E-1D89A9FA395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6096000" y="410365"/>
            <a:ext cx="4594338" cy="2995041"/>
          </a:xfrm>
          <a:prstGeom prst="rect">
            <a:avLst/>
          </a:prstGeom>
        </p:spPr>
      </p:pic>
      <p:pic>
        <p:nvPicPr>
          <p:cNvPr id="8" name="Picture 87">
            <a:extLst>
              <a:ext uri="{FF2B5EF4-FFF2-40B4-BE49-F238E27FC236}">
                <a16:creationId xmlns="" xmlns:a16="http://schemas.microsoft.com/office/drawing/2014/main" id="{1598FEE5-1603-AED5-C33C-1A6FDA406B80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7401469" y="3607885"/>
            <a:ext cx="4630087" cy="3109452"/>
          </a:xfrm>
          <a:prstGeom prst="rect">
            <a:avLst/>
          </a:prstGeom>
        </p:spPr>
      </p:pic>
      <p:sp>
        <p:nvSpPr>
          <p:cNvPr id="4" name="Flecha a la derecha con muesca 3"/>
          <p:cNvSpPr/>
          <p:nvPr/>
        </p:nvSpPr>
        <p:spPr>
          <a:xfrm>
            <a:off x="6096000" y="4724400"/>
            <a:ext cx="1025236" cy="651164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928504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="" xmlns:a16="http://schemas.microsoft.com/office/drawing/2014/main" id="{1D1CCC3C-EB52-47ED-B6AA-5F70D921559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384C50CF-FE9D-459C-890F-56C327795D0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7" name="Freeform: Shape 16">
            <a:extLst>
              <a:ext uri="{FF2B5EF4-FFF2-40B4-BE49-F238E27FC236}">
                <a16:creationId xmlns="" xmlns:a16="http://schemas.microsoft.com/office/drawing/2014/main" id="{79C4E6F9-8A11-4E94-8423-966E9DF0D85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" y="0"/>
            <a:ext cx="11096624" cy="6858000"/>
          </a:xfrm>
          <a:custGeom>
            <a:avLst/>
            <a:gdLst>
              <a:gd name="connsiteX0" fmla="*/ 0 w 11096624"/>
              <a:gd name="connsiteY0" fmla="*/ 0 h 6858000"/>
              <a:gd name="connsiteX1" fmla="*/ 10869306 w 11096624"/>
              <a:gd name="connsiteY1" fmla="*/ 0 h 6858000"/>
              <a:gd name="connsiteX2" fmla="*/ 10932108 w 11096624"/>
              <a:gd name="connsiteY2" fmla="*/ 181114 h 6858000"/>
              <a:gd name="connsiteX3" fmla="*/ 10953136 w 11096624"/>
              <a:gd name="connsiteY3" fmla="*/ 3620675 h 6858000"/>
              <a:gd name="connsiteX4" fmla="*/ 9722723 w 11096624"/>
              <a:gd name="connsiteY4" fmla="*/ 6351879 h 6858000"/>
              <a:gd name="connsiteX5" fmla="*/ 9365083 w 11096624"/>
              <a:gd name="connsiteY5" fmla="*/ 6847267 h 6858000"/>
              <a:gd name="connsiteX6" fmla="*/ 9354506 w 11096624"/>
              <a:gd name="connsiteY6" fmla="*/ 6858000 h 6858000"/>
              <a:gd name="connsiteX7" fmla="*/ 0 w 11096624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096624" h="6858000">
                <a:moveTo>
                  <a:pt x="0" y="0"/>
                </a:moveTo>
                <a:lnTo>
                  <a:pt x="10869306" y="0"/>
                </a:lnTo>
                <a:lnTo>
                  <a:pt x="10932108" y="181114"/>
                </a:lnTo>
                <a:cubicBezTo>
                  <a:pt x="11289577" y="1409141"/>
                  <a:pt x="10953136" y="3273767"/>
                  <a:pt x="10953136" y="3620675"/>
                </a:cubicBezTo>
                <a:cubicBezTo>
                  <a:pt x="10953136" y="5162483"/>
                  <a:pt x="10118214" y="5735156"/>
                  <a:pt x="9722723" y="6351879"/>
                </a:cubicBezTo>
                <a:cubicBezTo>
                  <a:pt x="9656808" y="6500554"/>
                  <a:pt x="9530643" y="6669361"/>
                  <a:pt x="9365083" y="6847267"/>
                </a:cubicBezTo>
                <a:lnTo>
                  <a:pt x="9354506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17C31166-94D2-DEFF-DE61-29BA94200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842" y="346369"/>
            <a:ext cx="11523940" cy="1520929"/>
          </a:xfrm>
        </p:spPr>
        <p:txBody>
          <a:bodyPr wrap="square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s-MX" sz="25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“PROGRAMAS PARA LA DIFUSION Y PROMOCION </a:t>
            </a:r>
            <a:br>
              <a:rPr lang="es-MX" sz="25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s-MX" sz="25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DE LOS DERECHOS DE LAS PERSONAS ADULTAS MAYORES DE LA PARROQUIA EL ANEGADO”.</a:t>
            </a:r>
            <a:r>
              <a:rPr lang="es-MX" sz="2500" kern="1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endParaRPr lang="es-MX" sz="25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36BBB7BE-CABA-A7B4-B2BE-133FDF4457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8659" y="3773735"/>
            <a:ext cx="4325653" cy="43586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s-MX" dirty="0">
                <a:latin typeface="Arial" panose="020B0604020202020204" pitchFamily="34" charset="0"/>
                <a:cs typeface="Arial" panose="020B0604020202020204" pitchFamily="34" charset="0"/>
              </a:rPr>
              <a:t>MONTO SIN IVA  $6,980.00</a:t>
            </a:r>
          </a:p>
        </p:txBody>
      </p:sp>
      <p:grpSp>
        <p:nvGrpSpPr>
          <p:cNvPr id="4" name="Group 11829">
            <a:extLst>
              <a:ext uri="{FF2B5EF4-FFF2-40B4-BE49-F238E27FC236}">
                <a16:creationId xmlns="" xmlns:a16="http://schemas.microsoft.com/office/drawing/2014/main" id="{3881C90E-0C2F-6CA7-C7A8-2D4736483646}"/>
              </a:ext>
            </a:extLst>
          </p:cNvPr>
          <p:cNvGrpSpPr/>
          <p:nvPr/>
        </p:nvGrpSpPr>
        <p:grpSpPr>
          <a:xfrm>
            <a:off x="1366846" y="1950937"/>
            <a:ext cx="4584969" cy="4517328"/>
            <a:chOff x="0" y="0"/>
            <a:chExt cx="3260725" cy="3458591"/>
          </a:xfrm>
        </p:grpSpPr>
        <p:sp>
          <p:nvSpPr>
            <p:cNvPr id="5" name="Rectangle 106">
              <a:extLst>
                <a:ext uri="{FF2B5EF4-FFF2-40B4-BE49-F238E27FC236}">
                  <a16:creationId xmlns="" xmlns:a16="http://schemas.microsoft.com/office/drawing/2014/main" id="{558721A4-BA76-9543-D8DC-A82461CBE89B}"/>
                </a:ext>
              </a:extLst>
            </p:cNvPr>
            <p:cNvSpPr/>
            <p:nvPr/>
          </p:nvSpPr>
          <p:spPr>
            <a:xfrm>
              <a:off x="3155950" y="1386610"/>
              <a:ext cx="81077" cy="24016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defTabSz="859536">
                <a:lnSpc>
                  <a:spcPct val="107000"/>
                </a:lnSpc>
                <a:spcAft>
                  <a:spcPts val="752"/>
                </a:spcAft>
              </a:pPr>
              <a:r>
                <a:rPr lang="es-MX" sz="1504" b="1" kern="100">
                  <a:solidFill>
                    <a:srgbClr val="000000"/>
                  </a:solidFill>
                  <a:latin typeface="Britannic"/>
                  <a:ea typeface="+mn-ea"/>
                  <a:cs typeface="+mn-cs"/>
                </a:rPr>
                <a:t> </a:t>
              </a:r>
              <a:endParaRPr lang="es-MX" sz="1100" kern="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6" name="Shape 16230">
              <a:extLst>
                <a:ext uri="{FF2B5EF4-FFF2-40B4-BE49-F238E27FC236}">
                  <a16:creationId xmlns="" xmlns:a16="http://schemas.microsoft.com/office/drawing/2014/main" id="{F9081A7A-94E1-54E8-3220-B8FC1916B9A0}"/>
                </a:ext>
              </a:extLst>
            </p:cNvPr>
            <p:cNvSpPr/>
            <p:nvPr/>
          </p:nvSpPr>
          <p:spPr>
            <a:xfrm>
              <a:off x="5398" y="1544446"/>
              <a:ext cx="3150616" cy="17780"/>
            </a:xfrm>
            <a:custGeom>
              <a:avLst/>
              <a:gdLst/>
              <a:ahLst/>
              <a:cxnLst/>
              <a:rect l="0" t="0" r="0" b="0"/>
              <a:pathLst>
                <a:path w="3150616" h="17780">
                  <a:moveTo>
                    <a:pt x="0" y="0"/>
                  </a:moveTo>
                  <a:lnTo>
                    <a:pt x="3150616" y="0"/>
                  </a:lnTo>
                  <a:lnTo>
                    <a:pt x="3150616" y="17780"/>
                  </a:lnTo>
                  <a:lnTo>
                    <a:pt x="0" y="17780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0000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s-MX"/>
            </a:p>
          </p:txBody>
        </p:sp>
        <p:pic>
          <p:nvPicPr>
            <p:cNvPr id="7" name="Picture 159">
              <a:extLst>
                <a:ext uri="{FF2B5EF4-FFF2-40B4-BE49-F238E27FC236}">
                  <a16:creationId xmlns="" xmlns:a16="http://schemas.microsoft.com/office/drawing/2014/main" id="{0FCDD7A5-71BF-3911-CC51-A2E40E1BC2E6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6350" y="0"/>
              <a:ext cx="3149854" cy="1525270"/>
            </a:xfrm>
            <a:prstGeom prst="rect">
              <a:avLst/>
            </a:prstGeom>
          </p:spPr>
        </p:pic>
        <p:pic>
          <p:nvPicPr>
            <p:cNvPr id="8" name="Picture 161">
              <a:extLst>
                <a:ext uri="{FF2B5EF4-FFF2-40B4-BE49-F238E27FC236}">
                  <a16:creationId xmlns="" xmlns:a16="http://schemas.microsoft.com/office/drawing/2014/main" id="{485ED2AC-99B0-79C8-8E9B-CD2D7B57B3A9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1742948"/>
              <a:ext cx="3260725" cy="171564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73823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="" xmlns:a16="http://schemas.microsoft.com/office/drawing/2014/main" id="{5ED9E2D9-EE69-4775-8CE5-9EAC35AD2F2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3D75B673-1FA7-415E-8B2E-7A0550C8BDD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C928A205-C59B-B55A-1932-280CC8BA6A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36722" y="1206677"/>
            <a:ext cx="5895060" cy="2222323"/>
          </a:xfrm>
        </p:spPr>
        <p:txBody>
          <a:bodyPr wrap="square" anchor="ctr">
            <a:noAutofit/>
          </a:bodyPr>
          <a:lstStyle/>
          <a:p>
            <a:pPr marL="65405" marR="67310" indent="-6350">
              <a:lnSpc>
                <a:spcPct val="90000"/>
              </a:lnSpc>
              <a:spcAft>
                <a:spcPts val="5"/>
              </a:spcAft>
            </a:pPr>
            <a:r>
              <a:rPr lang="es-MX" sz="1800" b="0" kern="100" dirty="0">
                <a:effectLst/>
                <a:latin typeface="Baskerville Old Face" panose="02020602080505020303" pitchFamily="18" charset="0"/>
                <a:ea typeface="Calibri" panose="020F0502020204030204" pitchFamily="34" charset="0"/>
              </a:rPr>
              <a:t>.</a:t>
            </a:r>
            <a:r>
              <a:rPr lang="es-MX" sz="1800" b="0" kern="100" dirty="0">
                <a:effectLst/>
                <a:latin typeface="Baskerville Old Face" panose="02020602080505020303" pitchFamily="18" charset="0"/>
                <a:ea typeface="Arial" panose="020B0604020202020204" pitchFamily="34" charset="0"/>
              </a:rPr>
              <a:t> </a:t>
            </a:r>
            <a:r>
              <a:rPr lang="es-MX" sz="1800" b="1" kern="100" dirty="0">
                <a:effectLst/>
                <a:latin typeface="Baskerville Old Face" panose="02020602080505020303" pitchFamily="18" charset="0"/>
                <a:ea typeface="Times New Roman" panose="02020603050405020304" pitchFamily="18" charset="0"/>
              </a:rPr>
              <a:t>“SERVICIO</a:t>
            </a:r>
            <a:r>
              <a:rPr lang="es-MX" sz="1800" b="0" kern="100" dirty="0">
                <a:effectLst/>
                <a:latin typeface="Baskerville Old Face" panose="02020602080505020303" pitchFamily="18" charset="0"/>
                <a:ea typeface="Times New Roman" panose="02020603050405020304" pitchFamily="18" charset="0"/>
              </a:rPr>
              <a:t> </a:t>
            </a:r>
            <a:r>
              <a:rPr lang="es-MX" sz="1800" b="1" kern="100" dirty="0">
                <a:effectLst/>
                <a:latin typeface="Baskerville Old Face" panose="02020602080505020303" pitchFamily="18" charset="0"/>
                <a:ea typeface="Times New Roman" panose="02020603050405020304" pitchFamily="18" charset="0"/>
              </a:rPr>
              <a:t>DE PROVISIÓN DE COMBUSTIBLE TIPO DIESEL PARA LA </a:t>
            </a:r>
            <a:br>
              <a:rPr lang="es-MX" sz="1800" b="1" kern="100" dirty="0">
                <a:effectLst/>
                <a:latin typeface="Baskerville Old Face" panose="02020602080505020303" pitchFamily="18" charset="0"/>
                <a:ea typeface="Times New Roman" panose="02020603050405020304" pitchFamily="18" charset="0"/>
              </a:rPr>
            </a:br>
            <a:r>
              <a:rPr lang="es-MX" sz="1800" b="1" kern="100" dirty="0">
                <a:effectLst/>
                <a:latin typeface="Baskerville Old Face" panose="02020602080505020303" pitchFamily="18" charset="0"/>
                <a:ea typeface="Times New Roman" panose="02020603050405020304" pitchFamily="18" charset="0"/>
              </a:rPr>
              <a:t>RETROEXCAVADORA MARCA CATERPILLAR MODELO 416E Y </a:t>
            </a:r>
            <a:r>
              <a:rPr lang="es-MX" sz="1800" kern="100" dirty="0">
                <a:effectLst/>
                <a:latin typeface="Baskerville Old Face" panose="02020602080505020303" pitchFamily="18" charset="0"/>
                <a:ea typeface="Calibri" panose="020F0502020204030204" pitchFamily="34" charset="0"/>
              </a:rPr>
              <a:t/>
            </a:r>
            <a:br>
              <a:rPr lang="es-MX" sz="1800" kern="100" dirty="0">
                <a:effectLst/>
                <a:latin typeface="Baskerville Old Face" panose="02020602080505020303" pitchFamily="18" charset="0"/>
                <a:ea typeface="Calibri" panose="020F0502020204030204" pitchFamily="34" charset="0"/>
              </a:rPr>
            </a:br>
            <a:r>
              <a:rPr lang="es-MX" sz="1800" b="1" kern="100" dirty="0">
                <a:effectLst/>
                <a:latin typeface="Baskerville Old Face" panose="02020602080505020303" pitchFamily="18" charset="0"/>
                <a:ea typeface="Times New Roman" panose="02020603050405020304" pitchFamily="18" charset="0"/>
              </a:rPr>
              <a:t>CUANTÍA DOMÉSTICA DEL GOBIERNO AUTÓNOMO ESCENTRALIZADO </a:t>
            </a:r>
            <a:r>
              <a:rPr lang="es-MX" sz="1800" kern="100" dirty="0">
                <a:effectLst/>
                <a:latin typeface="Baskerville Old Face" panose="02020602080505020303" pitchFamily="18" charset="0"/>
                <a:ea typeface="Calibri" panose="020F0502020204030204" pitchFamily="34" charset="0"/>
              </a:rPr>
              <a:t/>
            </a:r>
            <a:br>
              <a:rPr lang="es-MX" sz="1800" kern="100" dirty="0">
                <a:effectLst/>
                <a:latin typeface="Baskerville Old Face" panose="02020602080505020303" pitchFamily="18" charset="0"/>
                <a:ea typeface="Calibri" panose="020F0502020204030204" pitchFamily="34" charset="0"/>
              </a:rPr>
            </a:br>
            <a:r>
              <a:rPr lang="es-MX" sz="1800" b="1" kern="100" dirty="0">
                <a:effectLst/>
                <a:latin typeface="Baskerville Old Face" panose="02020602080505020303" pitchFamily="18" charset="0"/>
                <a:ea typeface="Times New Roman" panose="02020603050405020304" pitchFamily="18" charset="0"/>
              </a:rPr>
              <a:t>PARROQUIAL RURAL EL ANEGADO.”</a:t>
            </a:r>
            <a:r>
              <a:rPr lang="es-MX" sz="1800" kern="100" dirty="0">
                <a:effectLst/>
                <a:latin typeface="Baskerville Old Face" panose="02020602080505020303" pitchFamily="18" charset="0"/>
                <a:ea typeface="Times New Roman" panose="02020603050405020304" pitchFamily="18" charset="0"/>
              </a:rPr>
              <a:t> </a:t>
            </a:r>
            <a:r>
              <a:rPr lang="es-MX" sz="1800" kern="100" dirty="0">
                <a:effectLst/>
                <a:latin typeface="Baskerville Old Face" panose="02020602080505020303" pitchFamily="18" charset="0"/>
                <a:ea typeface="Calibri" panose="020F0502020204030204" pitchFamily="34" charset="0"/>
              </a:rPr>
              <a:t/>
            </a:r>
            <a:br>
              <a:rPr lang="es-MX" sz="1800" kern="100" dirty="0">
                <a:effectLst/>
                <a:latin typeface="Baskerville Old Face" panose="02020602080505020303" pitchFamily="18" charset="0"/>
                <a:ea typeface="Calibri" panose="020F0502020204030204" pitchFamily="34" charset="0"/>
              </a:rPr>
            </a:br>
            <a:endParaRPr lang="es-MX" sz="1800" dirty="0">
              <a:latin typeface="Baskerville Old Face" panose="02020602080505020303" pitchFamily="18" charset="0"/>
            </a:endParaRPr>
          </a:p>
        </p:txBody>
      </p:sp>
      <p:sp>
        <p:nvSpPr>
          <p:cNvPr id="8" name="Content Placeholder 7">
            <a:extLst>
              <a:ext uri="{FF2B5EF4-FFF2-40B4-BE49-F238E27FC236}">
                <a16:creationId xmlns="" xmlns:a16="http://schemas.microsoft.com/office/drawing/2014/main" id="{CB1916A5-A8A5-6D1D-5006-D496F4BCB8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80754" y="4524179"/>
            <a:ext cx="4864685" cy="651164"/>
          </a:xfrm>
        </p:spPr>
        <p:txBody>
          <a:bodyPr>
            <a:normAutofit/>
          </a:bodyPr>
          <a:lstStyle/>
          <a:p>
            <a:pPr marL="3810">
              <a:lnSpc>
                <a:spcPct val="107000"/>
              </a:lnSpc>
              <a:spcAft>
                <a:spcPts val="800"/>
              </a:spcAft>
            </a:pPr>
            <a:r>
              <a:rPr lang="es-MX" sz="1800" b="1" kern="1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MONTO </a:t>
            </a:r>
            <a:r>
              <a:rPr lang="es-MX" sz="1800" b="1" kern="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TOTAL SIN IVA </a:t>
            </a:r>
            <a:r>
              <a:rPr lang="es-MX" sz="1800" kern="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$ </a:t>
            </a:r>
            <a:r>
              <a:rPr lang="es-MX" sz="1800" kern="1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5,625.00</a:t>
            </a:r>
            <a:r>
              <a:rPr lang="es-MX" sz="1800" b="1" kern="100" dirty="0" smtClean="0">
                <a:solidFill>
                  <a:schemeClr val="tx1"/>
                </a:solidFill>
                <a:effectLst/>
                <a:latin typeface="Britannic"/>
                <a:ea typeface="Britannic"/>
                <a:cs typeface="Britannic"/>
              </a:rPr>
              <a:t> </a:t>
            </a:r>
            <a:endParaRPr lang="es-MX" sz="1800" kern="1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4" name="Picture 296">
            <a:extLst>
              <a:ext uri="{FF2B5EF4-FFF2-40B4-BE49-F238E27FC236}">
                <a16:creationId xmlns="" xmlns:a16="http://schemas.microsoft.com/office/drawing/2014/main" id="{67488718-D713-C830-B65F-C4192273AA27}"/>
              </a:ext>
            </a:extLst>
          </p:cNvPr>
          <p:cNvPicPr>
            <a:picLocks/>
          </p:cNvPicPr>
          <p:nvPr/>
        </p:nvPicPr>
        <p:blipFill>
          <a:blip r:embed="rId2"/>
          <a:srcRect r="18865"/>
          <a:stretch>
            <a:fillRect/>
          </a:stretch>
        </p:blipFill>
        <p:spPr>
          <a:xfrm>
            <a:off x="720436" y="619199"/>
            <a:ext cx="4856068" cy="54725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Cheurón 2"/>
          <p:cNvSpPr/>
          <p:nvPr/>
        </p:nvSpPr>
        <p:spPr>
          <a:xfrm rot="5400000">
            <a:off x="8042562" y="3294007"/>
            <a:ext cx="1035539" cy="966265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581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="" xmlns:a16="http://schemas.microsoft.com/office/drawing/2014/main" id="{1354293D-EB42-4634-8726-ECCFA273CCE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="" xmlns:a16="http://schemas.microsoft.com/office/drawing/2014/main" id="{BE888B41-0EFC-459D-8A46-CCF8680DBAD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3EACA0F1-3E37-7401-03E3-5B44665A5E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999" y="526478"/>
            <a:ext cx="4572437" cy="2182956"/>
          </a:xfrm>
        </p:spPr>
        <p:txBody>
          <a:bodyPr>
            <a:noAutofit/>
          </a:bodyPr>
          <a:lstStyle/>
          <a:p>
            <a:pPr marL="234950" indent="-6350">
              <a:lnSpc>
                <a:spcPct val="90000"/>
              </a:lnSpc>
              <a:spcAft>
                <a:spcPts val="10"/>
              </a:spcAft>
            </a:pPr>
            <a:r>
              <a:rPr lang="es-MX" sz="1800" b="1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“IMPLEMENTACIÓN DE CRIANZA DE POLLITAS PONEDORAS PARA EL </a:t>
            </a:r>
            <a:r>
              <a:rPr lang="es-MX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/>
            </a:r>
            <a:br>
              <a:rPr lang="es-MX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s-MX" sz="1800" b="1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MEJORAMIENTO DE LA CALIDAD ALIMENTICIA A LAS FAMILIAS QUE PRESENTAN</a:t>
            </a:r>
            <a:r>
              <a:rPr lang="es-MX" sz="1800" b="1" kern="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MX" sz="1800" b="1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INDICE  DE </a:t>
            </a:r>
            <a:r>
              <a:rPr lang="es-MX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/>
            </a:r>
            <a:br>
              <a:rPr lang="es-MX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s-MX" sz="1800" b="1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DESNUTRICION CRONICA INFANTIL EN LA PARROQUIA EL </a:t>
            </a:r>
            <a:r>
              <a:rPr lang="es-MX" sz="1800" b="1" kern="100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s-MX" sz="1800" b="1" kern="1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ANEGADO”</a:t>
            </a:r>
            <a:r>
              <a:rPr lang="es-MX" sz="1800" kern="1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s-MX" sz="1800" dirty="0"/>
          </a:p>
        </p:txBody>
      </p:sp>
      <p:sp>
        <p:nvSpPr>
          <p:cNvPr id="12" name="Marcador de contenido 11">
            <a:extLst>
              <a:ext uri="{FF2B5EF4-FFF2-40B4-BE49-F238E27FC236}">
                <a16:creationId xmlns="" xmlns:a16="http://schemas.microsoft.com/office/drawing/2014/main" id="{CCD62F40-5A35-3B00-B0DD-8609370174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04258" y="619200"/>
            <a:ext cx="4107638" cy="2331818"/>
          </a:xfrm>
          <a:ln>
            <a:solidFill>
              <a:schemeClr val="tx1"/>
            </a:solidFill>
          </a:ln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es-MX" b="1" kern="100" dirty="0">
                <a:solidFill>
                  <a:schemeClr val="accent4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Fueron beneficiadas más de  160 familias de diferentes comunidades, en especial niños con síntomas de desnutrición y demás personas de los grupos </a:t>
            </a:r>
            <a:r>
              <a:rPr lang="es-MX" b="1" kern="100" dirty="0" smtClean="0">
                <a:solidFill>
                  <a:schemeClr val="accent4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prioritarios.</a:t>
            </a:r>
          </a:p>
          <a:p>
            <a:pPr marL="0" indent="0" algn="just">
              <a:buNone/>
            </a:pPr>
            <a:endParaRPr lang="es-MX" sz="2000" b="1" kern="100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s-MX" sz="2000" kern="100" dirty="0">
              <a:solidFill>
                <a:schemeClr val="accent4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es-MX" b="1" dirty="0"/>
              <a:t>MONTO TOTAL SIN IVA $5,116.60</a:t>
            </a:r>
          </a:p>
        </p:txBody>
      </p:sp>
      <p:pic>
        <p:nvPicPr>
          <p:cNvPr id="9" name="Picture 382">
            <a:extLst>
              <a:ext uri="{FF2B5EF4-FFF2-40B4-BE49-F238E27FC236}">
                <a16:creationId xmlns="" xmlns:a16="http://schemas.microsoft.com/office/drawing/2014/main" id="{5A9D819C-081D-4F38-EB05-CC3417E100E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428221" y="3419574"/>
            <a:ext cx="3534183" cy="2623992"/>
          </a:xfrm>
          <a:custGeom>
            <a:avLst/>
            <a:gdLst/>
            <a:ahLst/>
            <a:cxnLst/>
            <a:rect l="l" t="t" r="r" b="b"/>
            <a:pathLst>
              <a:path w="3344401" h="3502800">
                <a:moveTo>
                  <a:pt x="0" y="0"/>
                </a:moveTo>
                <a:lnTo>
                  <a:pt x="3344401" y="0"/>
                </a:lnTo>
                <a:lnTo>
                  <a:pt x="3344401" y="3502800"/>
                </a:lnTo>
                <a:lnTo>
                  <a:pt x="0" y="3502800"/>
                </a:lnTo>
                <a:close/>
              </a:path>
            </a:pathLst>
          </a:custGeom>
        </p:spPr>
      </p:pic>
      <p:pic>
        <p:nvPicPr>
          <p:cNvPr id="8" name="Picture 380">
            <a:extLst>
              <a:ext uri="{FF2B5EF4-FFF2-40B4-BE49-F238E27FC236}">
                <a16:creationId xmlns="" xmlns:a16="http://schemas.microsoft.com/office/drawing/2014/main" id="{8EFBE446-32E8-029B-9EC6-C43781783253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4215592" y="3419609"/>
            <a:ext cx="3287768" cy="2623957"/>
          </a:xfrm>
          <a:custGeom>
            <a:avLst/>
            <a:gdLst/>
            <a:ahLst/>
            <a:cxnLst/>
            <a:rect l="l" t="t" r="r" b="b"/>
            <a:pathLst>
              <a:path w="3344400" h="3502800">
                <a:moveTo>
                  <a:pt x="0" y="0"/>
                </a:moveTo>
                <a:lnTo>
                  <a:pt x="3344400" y="0"/>
                </a:lnTo>
                <a:lnTo>
                  <a:pt x="3344400" y="3502800"/>
                </a:lnTo>
                <a:lnTo>
                  <a:pt x="0" y="3502800"/>
                </a:lnTo>
                <a:close/>
              </a:path>
            </a:pathLst>
          </a:custGeom>
        </p:spPr>
      </p:pic>
      <p:pic>
        <p:nvPicPr>
          <p:cNvPr id="13" name="Picture 294">
            <a:extLst>
              <a:ext uri="{FF2B5EF4-FFF2-40B4-BE49-F238E27FC236}">
                <a16:creationId xmlns="" xmlns:a16="http://schemas.microsoft.com/office/drawing/2014/main" id="{0EEC8BC0-FFEE-AB44-EAB8-024931600B17}"/>
              </a:ext>
            </a:extLst>
          </p:cNvPr>
          <p:cNvPicPr/>
          <p:nvPr/>
        </p:nvPicPr>
        <p:blipFill rotWithShape="1">
          <a:blip r:embed="rId4"/>
          <a:srcRect l="-34" t="1925" b="-550"/>
          <a:stretch/>
        </p:blipFill>
        <p:spPr>
          <a:xfrm>
            <a:off x="7855307" y="3419574"/>
            <a:ext cx="3405539" cy="2623992"/>
          </a:xfrm>
          <a:prstGeom prst="rect">
            <a:avLst/>
          </a:prstGeom>
        </p:spPr>
      </p:pic>
      <p:sp>
        <p:nvSpPr>
          <p:cNvPr id="3" name="Cheurón 2"/>
          <p:cNvSpPr/>
          <p:nvPr/>
        </p:nvSpPr>
        <p:spPr>
          <a:xfrm>
            <a:off x="5859476" y="907757"/>
            <a:ext cx="1122218" cy="1433661"/>
          </a:xfrm>
          <a:prstGeom prst="chevron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6135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09646535-AEF6-4883-A4F9-EEC1F8B4319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4" name="Rectangle 13">
            <a:extLst>
              <a:ext uri="{FF2B5EF4-FFF2-40B4-BE49-F238E27FC236}">
                <a16:creationId xmlns="" xmlns:a16="http://schemas.microsoft.com/office/drawing/2014/main" id="{16A965BF-6EBA-451C-9F67-78DB144347B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47E27FD1-C42C-4144-BDB4-B26C897EAD2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8BEEA07A-22A0-20A3-9135-8E67CE70D4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3385" y="367509"/>
            <a:ext cx="9943692" cy="3068418"/>
          </a:xfrm>
        </p:spPr>
        <p:txBody>
          <a:bodyPr vert="horz" wrap="square" lIns="0" tIns="0" rIns="0" bIns="0" rtlCol="0" anchor="t" anchorCtr="0">
            <a:normAutofit fontScale="90000"/>
          </a:bodyPr>
          <a:lstStyle/>
          <a:p>
            <a:pPr algn="ctr">
              <a:lnSpc>
                <a:spcPct val="90000"/>
              </a:lnSpc>
              <a:spcAft>
                <a:spcPts val="800"/>
              </a:spcAft>
            </a:pPr>
            <a:r>
              <a:rPr lang="en-US" sz="1000" spc="-100" dirty="0">
                <a:effectLst/>
              </a:rPr>
              <a:t> </a:t>
            </a:r>
            <a:br>
              <a:rPr lang="en-US" sz="1000" spc="-100" dirty="0">
                <a:effectLst/>
              </a:rPr>
            </a:br>
            <a:r>
              <a:rPr lang="en-US" sz="2700" u="none" strike="noStrike" spc="-100" dirty="0">
                <a:effectLst/>
                <a:uFill>
                  <a:solidFill>
                    <a:srgbClr val="000000"/>
                  </a:solidFill>
                </a:uFill>
              </a:rPr>
              <a:t>“</a:t>
            </a:r>
            <a:r>
              <a:rPr lang="en-US" sz="3100" b="1" u="none" strike="noStrike" spc="-100" dirty="0">
                <a:effectLst/>
                <a:uFill>
                  <a:solidFill>
                    <a:srgbClr val="000000"/>
                  </a:solidFill>
                </a:uFill>
              </a:rPr>
              <a:t>SERVICIO DE ADQUISICIÒN DE FILTROS, GRASAS Y ACEITES PARA LA RETROEXCAVADORA</a:t>
            </a:r>
            <a:br>
              <a:rPr lang="en-US" sz="3100" b="1" u="none" strike="noStrike" spc="-100" dirty="0">
                <a:effectLst/>
                <a:uFill>
                  <a:solidFill>
                    <a:srgbClr val="000000"/>
                  </a:solidFill>
                </a:uFill>
              </a:rPr>
            </a:br>
            <a:r>
              <a:rPr lang="en-US" sz="3100" b="1" u="none" strike="noStrike" spc="-100" dirty="0">
                <a:effectLst/>
                <a:uFill>
                  <a:solidFill>
                    <a:srgbClr val="000000"/>
                  </a:solidFill>
                </a:uFill>
              </a:rPr>
              <a:t> CATERPILLAR PARROQUIAL EL ANEGADO”.</a:t>
            </a:r>
            <a:r>
              <a:rPr lang="en-US" sz="1800" b="1" u="none" strike="noStrike" spc="-100" dirty="0">
                <a:effectLst/>
                <a:uFill>
                  <a:solidFill>
                    <a:srgbClr val="000000"/>
                  </a:solidFill>
                </a:uFill>
              </a:rPr>
              <a:t/>
            </a:r>
            <a:br>
              <a:rPr lang="en-US" sz="1800" b="1" u="none" strike="noStrike" spc="-100" dirty="0">
                <a:effectLst/>
                <a:uFill>
                  <a:solidFill>
                    <a:srgbClr val="000000"/>
                  </a:solidFill>
                </a:uFill>
              </a:rPr>
            </a:br>
            <a:r>
              <a:rPr lang="en-US" sz="1800" b="1" u="none" strike="noStrike" spc="-100" dirty="0">
                <a:effectLst/>
                <a:uFill>
                  <a:solidFill>
                    <a:srgbClr val="000000"/>
                  </a:solidFill>
                </a:uFill>
              </a:rPr>
              <a:t/>
            </a:r>
            <a:br>
              <a:rPr lang="en-US" sz="1800" b="1" u="none" strike="noStrike" spc="-100" dirty="0">
                <a:effectLst/>
                <a:uFill>
                  <a:solidFill>
                    <a:srgbClr val="000000"/>
                  </a:solidFill>
                </a:uFill>
              </a:rPr>
            </a:br>
            <a:r>
              <a:rPr lang="en-US" sz="1800" b="1" u="none" strike="noStrike" spc="-100" dirty="0">
                <a:effectLst/>
                <a:uFill>
                  <a:solidFill>
                    <a:srgbClr val="000000"/>
                  </a:solidFill>
                </a:uFill>
              </a:rPr>
              <a:t/>
            </a:r>
            <a:br>
              <a:rPr lang="en-US" sz="1800" b="1" u="none" strike="noStrike" spc="-100" dirty="0">
                <a:effectLst/>
                <a:uFill>
                  <a:solidFill>
                    <a:srgbClr val="000000"/>
                  </a:solidFill>
                </a:uFill>
              </a:rPr>
            </a:br>
            <a:r>
              <a:rPr lang="en-US" sz="1800" b="1" u="none" strike="noStrike" spc="-100" dirty="0">
                <a:effectLst/>
                <a:uFill>
                  <a:solidFill>
                    <a:srgbClr val="000000"/>
                  </a:solidFill>
                </a:uFill>
              </a:rPr>
              <a:t/>
            </a:r>
            <a:br>
              <a:rPr lang="en-US" sz="1800" b="1" u="none" strike="noStrike" spc="-100" dirty="0">
                <a:effectLst/>
                <a:uFill>
                  <a:solidFill>
                    <a:srgbClr val="000000"/>
                  </a:solidFill>
                </a:uFill>
              </a:rPr>
            </a:br>
            <a:r>
              <a:rPr lang="en-US" sz="1800" b="1" u="none" strike="noStrike" spc="-100" dirty="0">
                <a:effectLst/>
                <a:uFill>
                  <a:solidFill>
                    <a:srgbClr val="000000"/>
                  </a:solidFill>
                </a:uFill>
              </a:rPr>
              <a:t/>
            </a:r>
            <a:br>
              <a:rPr lang="en-US" sz="1800" b="1" u="none" strike="noStrike" spc="-100" dirty="0">
                <a:effectLst/>
                <a:uFill>
                  <a:solidFill>
                    <a:srgbClr val="000000"/>
                  </a:solidFill>
                </a:uFill>
              </a:rPr>
            </a:br>
            <a:r>
              <a:rPr lang="en-US" sz="3600" b="1" u="none" strike="noStrike" spc="-100" dirty="0">
                <a:effectLst/>
                <a:uFill>
                  <a:solidFill>
                    <a:srgbClr val="000000"/>
                  </a:solidFill>
                </a:uFill>
              </a:rPr>
              <a:t>MONTO  TOTAL  SIN  IVA </a:t>
            </a:r>
            <a:br>
              <a:rPr lang="en-US" sz="3600" b="1" u="none" strike="noStrike" spc="-100" dirty="0">
                <a:effectLst/>
                <a:uFill>
                  <a:solidFill>
                    <a:srgbClr val="000000"/>
                  </a:solidFill>
                </a:uFill>
              </a:rPr>
            </a:br>
            <a:r>
              <a:rPr lang="en-US" sz="3600" b="1" u="none" strike="noStrike" spc="-100" dirty="0">
                <a:effectLst/>
                <a:uFill>
                  <a:solidFill>
                    <a:srgbClr val="000000"/>
                  </a:solidFill>
                </a:uFill>
              </a:rPr>
              <a:t>$  2,845.05 </a:t>
            </a:r>
            <a:r>
              <a:rPr lang="en-US" sz="3600" u="none" strike="noStrike" spc="-100" dirty="0">
                <a:effectLst/>
                <a:uFill>
                  <a:solidFill>
                    <a:srgbClr val="000000"/>
                  </a:solidFill>
                </a:uFill>
              </a:rPr>
              <a:t> </a:t>
            </a:r>
            <a:r>
              <a:rPr lang="en-US" sz="1800" u="none" strike="noStrike" spc="-100" dirty="0">
                <a:effectLst/>
                <a:uFill>
                  <a:solidFill>
                    <a:srgbClr val="000000"/>
                  </a:solidFill>
                </a:uFill>
              </a:rPr>
              <a:t/>
            </a:r>
            <a:br>
              <a:rPr lang="en-US" sz="1800" u="none" strike="noStrike" spc="-100" dirty="0">
                <a:effectLst/>
                <a:uFill>
                  <a:solidFill>
                    <a:srgbClr val="000000"/>
                  </a:solidFill>
                </a:uFill>
              </a:rPr>
            </a:br>
            <a:r>
              <a:rPr lang="en-US" sz="1800" u="none" strike="noStrike" spc="-100" dirty="0">
                <a:effectLst/>
                <a:uFill>
                  <a:solidFill>
                    <a:srgbClr val="000000"/>
                  </a:solidFill>
                </a:uFill>
              </a:rPr>
              <a:t/>
            </a:r>
            <a:br>
              <a:rPr lang="en-US" sz="1800" u="none" strike="noStrike" spc="-100" dirty="0">
                <a:effectLst/>
                <a:uFill>
                  <a:solidFill>
                    <a:srgbClr val="000000"/>
                  </a:solidFill>
                </a:uFill>
              </a:rPr>
            </a:br>
            <a:r>
              <a:rPr lang="en-US" sz="1800" u="none" strike="noStrike" spc="-100" dirty="0">
                <a:effectLst/>
                <a:uFill>
                  <a:solidFill>
                    <a:srgbClr val="000000"/>
                  </a:solidFill>
                </a:uFill>
              </a:rPr>
              <a:t/>
            </a:r>
            <a:br>
              <a:rPr lang="en-US" sz="1800" u="none" strike="noStrike" spc="-100" dirty="0">
                <a:effectLst/>
                <a:uFill>
                  <a:solidFill>
                    <a:srgbClr val="000000"/>
                  </a:solidFill>
                </a:uFill>
              </a:rPr>
            </a:br>
            <a:r>
              <a:rPr lang="en-US" sz="1800" u="none" strike="noStrike" spc="-100" dirty="0">
                <a:effectLst/>
                <a:uFill>
                  <a:solidFill>
                    <a:srgbClr val="000000"/>
                  </a:solidFill>
                </a:uFill>
              </a:rPr>
              <a:t/>
            </a:r>
            <a:br>
              <a:rPr lang="en-US" sz="1800" u="none" strike="noStrike" spc="-100" dirty="0">
                <a:effectLst/>
                <a:uFill>
                  <a:solidFill>
                    <a:srgbClr val="000000"/>
                  </a:solidFill>
                </a:uFill>
              </a:rPr>
            </a:br>
            <a:r>
              <a:rPr lang="en-US" sz="1800" u="none" strike="noStrike" spc="-100" dirty="0">
                <a:effectLst/>
                <a:uFill>
                  <a:solidFill>
                    <a:srgbClr val="000000"/>
                  </a:solidFill>
                </a:uFill>
              </a:rPr>
              <a:t/>
            </a:r>
            <a:br>
              <a:rPr lang="en-US" sz="1800" u="none" strike="noStrike" spc="-100" dirty="0">
                <a:effectLst/>
                <a:uFill>
                  <a:solidFill>
                    <a:srgbClr val="000000"/>
                  </a:solidFill>
                </a:uFill>
              </a:rPr>
            </a:br>
            <a:r>
              <a:rPr lang="en-US" sz="1800" spc="-100" dirty="0">
                <a:effectLst/>
              </a:rPr>
              <a:t> 	 </a:t>
            </a:r>
            <a:r>
              <a:rPr lang="en-US" sz="1000" spc="-100" dirty="0">
                <a:effectLst/>
              </a:rPr>
              <a:t/>
            </a:r>
            <a:br>
              <a:rPr lang="en-US" sz="1000" spc="-100" dirty="0">
                <a:effectLst/>
              </a:rPr>
            </a:br>
            <a:endParaRPr lang="en-US" sz="1000" spc="-100" dirty="0"/>
          </a:p>
        </p:txBody>
      </p:sp>
      <p:pic>
        <p:nvPicPr>
          <p:cNvPr id="7" name="Picture 549">
            <a:extLst>
              <a:ext uri="{FF2B5EF4-FFF2-40B4-BE49-F238E27FC236}">
                <a16:creationId xmlns="" xmlns:a16="http://schemas.microsoft.com/office/drawing/2014/main" id="{EE992E6A-DDBC-3576-2688-638EF9832C40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0736" y="3675759"/>
            <a:ext cx="3972465" cy="2594973"/>
          </a:xfrm>
          <a:custGeom>
            <a:avLst/>
            <a:gdLst/>
            <a:ahLst/>
            <a:cxnLst/>
            <a:rect l="l" t="t" r="r" b="b"/>
            <a:pathLst>
              <a:path w="3344401" h="3131901">
                <a:moveTo>
                  <a:pt x="0" y="0"/>
                </a:moveTo>
                <a:lnTo>
                  <a:pt x="3344401" y="0"/>
                </a:lnTo>
                <a:lnTo>
                  <a:pt x="3344401" y="3131901"/>
                </a:lnTo>
                <a:lnTo>
                  <a:pt x="0" y="3131901"/>
                </a:lnTo>
                <a:close/>
              </a:path>
            </a:pathLst>
          </a:custGeom>
        </p:spPr>
      </p:pic>
      <p:grpSp>
        <p:nvGrpSpPr>
          <p:cNvPr id="18" name="Group 17">
            <a:extLst>
              <a:ext uri="{FF2B5EF4-FFF2-40B4-BE49-F238E27FC236}">
                <a16:creationId xmlns="" xmlns:a16="http://schemas.microsoft.com/office/drawing/2014/main" id="{C8F3AECA-1E28-4DB0-901D-747B827596E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389400" y="406270"/>
            <a:ext cx="684878" cy="1449344"/>
            <a:chOff x="643527" y="1187494"/>
            <a:chExt cx="1434178" cy="3035022"/>
          </a:xfrm>
        </p:grpSpPr>
        <p:sp>
          <p:nvSpPr>
            <p:cNvPr id="19" name="Freeform 78">
              <a:extLst>
                <a:ext uri="{FF2B5EF4-FFF2-40B4-BE49-F238E27FC236}">
                  <a16:creationId xmlns="" xmlns:a16="http://schemas.microsoft.com/office/drawing/2014/main" id="{F137E6B0-A1AA-47FF-AAB8-9E5D6B701C0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 rot="16800114">
              <a:off x="1083914" y="3331230"/>
              <a:ext cx="879143" cy="903430"/>
            </a:xfrm>
            <a:custGeom>
              <a:avLst/>
              <a:gdLst>
                <a:gd name="T0" fmla="*/ 32 w 58"/>
                <a:gd name="T1" fmla="*/ 56 h 60"/>
                <a:gd name="T2" fmla="*/ 24 w 58"/>
                <a:gd name="T3" fmla="*/ 48 h 60"/>
                <a:gd name="T4" fmla="*/ 14 w 58"/>
                <a:gd name="T5" fmla="*/ 36 h 60"/>
                <a:gd name="T6" fmla="*/ 7 w 58"/>
                <a:gd name="T7" fmla="*/ 29 h 60"/>
                <a:gd name="T8" fmla="*/ 1 w 58"/>
                <a:gd name="T9" fmla="*/ 17 h 60"/>
                <a:gd name="T10" fmla="*/ 7 w 58"/>
                <a:gd name="T11" fmla="*/ 4 h 60"/>
                <a:gd name="T12" fmla="*/ 17 w 58"/>
                <a:gd name="T13" fmla="*/ 1 h 60"/>
                <a:gd name="T14" fmla="*/ 29 w 58"/>
                <a:gd name="T15" fmla="*/ 6 h 60"/>
                <a:gd name="T16" fmla="*/ 31 w 58"/>
                <a:gd name="T17" fmla="*/ 8 h 60"/>
                <a:gd name="T18" fmla="*/ 38 w 58"/>
                <a:gd name="T19" fmla="*/ 15 h 60"/>
                <a:gd name="T20" fmla="*/ 44 w 58"/>
                <a:gd name="T21" fmla="*/ 22 h 60"/>
                <a:gd name="T22" fmla="*/ 54 w 58"/>
                <a:gd name="T23" fmla="*/ 33 h 60"/>
                <a:gd name="T24" fmla="*/ 58 w 58"/>
                <a:gd name="T25" fmla="*/ 44 h 60"/>
                <a:gd name="T26" fmla="*/ 53 w 58"/>
                <a:gd name="T27" fmla="*/ 54 h 60"/>
                <a:gd name="T28" fmla="*/ 42 w 58"/>
                <a:gd name="T29" fmla="*/ 60 h 60"/>
                <a:gd name="T30" fmla="*/ 32 w 58"/>
                <a:gd name="T31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8" h="60">
                  <a:moveTo>
                    <a:pt x="32" y="56"/>
                  </a:moveTo>
                  <a:cubicBezTo>
                    <a:pt x="30" y="54"/>
                    <a:pt x="31" y="55"/>
                    <a:pt x="24" y="48"/>
                  </a:cubicBezTo>
                  <a:cubicBezTo>
                    <a:pt x="17" y="40"/>
                    <a:pt x="14" y="36"/>
                    <a:pt x="14" y="36"/>
                  </a:cubicBezTo>
                  <a:cubicBezTo>
                    <a:pt x="8" y="30"/>
                    <a:pt x="14" y="37"/>
                    <a:pt x="7" y="29"/>
                  </a:cubicBezTo>
                  <a:cubicBezTo>
                    <a:pt x="3" y="24"/>
                    <a:pt x="1" y="20"/>
                    <a:pt x="1" y="17"/>
                  </a:cubicBezTo>
                  <a:cubicBezTo>
                    <a:pt x="0" y="13"/>
                    <a:pt x="3" y="9"/>
                    <a:pt x="7" y="4"/>
                  </a:cubicBezTo>
                  <a:cubicBezTo>
                    <a:pt x="10" y="2"/>
                    <a:pt x="13" y="0"/>
                    <a:pt x="17" y="1"/>
                  </a:cubicBezTo>
                  <a:cubicBezTo>
                    <a:pt x="21" y="1"/>
                    <a:pt x="25" y="3"/>
                    <a:pt x="29" y="6"/>
                  </a:cubicBezTo>
                  <a:cubicBezTo>
                    <a:pt x="31" y="8"/>
                    <a:pt x="31" y="8"/>
                    <a:pt x="31" y="8"/>
                  </a:cubicBezTo>
                  <a:cubicBezTo>
                    <a:pt x="33" y="11"/>
                    <a:pt x="37" y="15"/>
                    <a:pt x="38" y="15"/>
                  </a:cubicBezTo>
                  <a:cubicBezTo>
                    <a:pt x="42" y="20"/>
                    <a:pt x="40" y="18"/>
                    <a:pt x="44" y="22"/>
                  </a:cubicBezTo>
                  <a:cubicBezTo>
                    <a:pt x="51" y="29"/>
                    <a:pt x="50" y="29"/>
                    <a:pt x="54" y="33"/>
                  </a:cubicBezTo>
                  <a:cubicBezTo>
                    <a:pt x="57" y="37"/>
                    <a:pt x="58" y="40"/>
                    <a:pt x="58" y="44"/>
                  </a:cubicBezTo>
                  <a:cubicBezTo>
                    <a:pt x="58" y="47"/>
                    <a:pt x="56" y="50"/>
                    <a:pt x="53" y="54"/>
                  </a:cubicBezTo>
                  <a:cubicBezTo>
                    <a:pt x="49" y="58"/>
                    <a:pt x="45" y="60"/>
                    <a:pt x="42" y="60"/>
                  </a:cubicBezTo>
                  <a:cubicBezTo>
                    <a:pt x="39" y="60"/>
                    <a:pt x="36" y="59"/>
                    <a:pt x="32" y="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20" name="Freeform 79">
              <a:extLst>
                <a:ext uri="{FF2B5EF4-FFF2-40B4-BE49-F238E27FC236}">
                  <a16:creationId xmlns="" xmlns:a16="http://schemas.microsoft.com/office/drawing/2014/main" id="{F72FB821-5AF0-4EA1-B84B-D5E12D8333A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 rot="16800114">
              <a:off x="869193" y="1989904"/>
              <a:ext cx="743890" cy="1195221"/>
            </a:xfrm>
            <a:custGeom>
              <a:avLst/>
              <a:gdLst>
                <a:gd name="T0" fmla="*/ 15 w 49"/>
                <a:gd name="T1" fmla="*/ 65 h 79"/>
                <a:gd name="T2" fmla="*/ 12 w 49"/>
                <a:gd name="T3" fmla="*/ 54 h 79"/>
                <a:gd name="T4" fmla="*/ 8 w 49"/>
                <a:gd name="T5" fmla="*/ 33 h 79"/>
                <a:gd name="T6" fmla="*/ 38 w 49"/>
                <a:gd name="T7" fmla="*/ 24 h 79"/>
                <a:gd name="T8" fmla="*/ 45 w 49"/>
                <a:gd name="T9" fmla="*/ 70 h 79"/>
                <a:gd name="T10" fmla="*/ 15 w 49"/>
                <a:gd name="T11" fmla="*/ 6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9" h="79">
                  <a:moveTo>
                    <a:pt x="15" y="65"/>
                  </a:moveTo>
                  <a:cubicBezTo>
                    <a:pt x="14" y="59"/>
                    <a:pt x="13" y="58"/>
                    <a:pt x="12" y="54"/>
                  </a:cubicBezTo>
                  <a:cubicBezTo>
                    <a:pt x="11" y="45"/>
                    <a:pt x="10" y="40"/>
                    <a:pt x="8" y="33"/>
                  </a:cubicBezTo>
                  <a:cubicBezTo>
                    <a:pt x="0" y="9"/>
                    <a:pt x="34" y="0"/>
                    <a:pt x="38" y="24"/>
                  </a:cubicBezTo>
                  <a:cubicBezTo>
                    <a:pt x="43" y="43"/>
                    <a:pt x="49" y="60"/>
                    <a:pt x="45" y="70"/>
                  </a:cubicBezTo>
                  <a:cubicBezTo>
                    <a:pt x="38" y="77"/>
                    <a:pt x="19" y="79"/>
                    <a:pt x="15" y="6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21" name="Freeform 85">
              <a:extLst>
                <a:ext uri="{FF2B5EF4-FFF2-40B4-BE49-F238E27FC236}">
                  <a16:creationId xmlns="" xmlns:a16="http://schemas.microsoft.com/office/drawing/2014/main" id="{DFE0F740-8A45-42B9-BEF6-A75329504FD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 rot="16800114">
              <a:off x="1316205" y="967005"/>
              <a:ext cx="541011" cy="981989"/>
            </a:xfrm>
            <a:custGeom>
              <a:avLst/>
              <a:gdLst>
                <a:gd name="T0" fmla="*/ 36 w 36"/>
                <a:gd name="T1" fmla="*/ 15 h 65"/>
                <a:gd name="T2" fmla="*/ 34 w 36"/>
                <a:gd name="T3" fmla="*/ 5 h 65"/>
                <a:gd name="T4" fmla="*/ 28 w 36"/>
                <a:gd name="T5" fmla="*/ 1 h 65"/>
                <a:gd name="T6" fmla="*/ 23 w 36"/>
                <a:gd name="T7" fmla="*/ 0 h 65"/>
                <a:gd name="T8" fmla="*/ 13 w 36"/>
                <a:gd name="T9" fmla="*/ 1 h 65"/>
                <a:gd name="T10" fmla="*/ 7 w 36"/>
                <a:gd name="T11" fmla="*/ 9 h 65"/>
                <a:gd name="T12" fmla="*/ 4 w 36"/>
                <a:gd name="T13" fmla="*/ 19 h 65"/>
                <a:gd name="T14" fmla="*/ 0 w 36"/>
                <a:gd name="T15" fmla="*/ 44 h 65"/>
                <a:gd name="T16" fmla="*/ 1 w 36"/>
                <a:gd name="T17" fmla="*/ 58 h 65"/>
                <a:gd name="T18" fmla="*/ 8 w 36"/>
                <a:gd name="T19" fmla="*/ 64 h 65"/>
                <a:gd name="T20" fmla="*/ 16 w 36"/>
                <a:gd name="T21" fmla="*/ 65 h 65"/>
                <a:gd name="T22" fmla="*/ 25 w 36"/>
                <a:gd name="T23" fmla="*/ 63 h 65"/>
                <a:gd name="T24" fmla="*/ 31 w 36"/>
                <a:gd name="T25" fmla="*/ 55 h 65"/>
                <a:gd name="T26" fmla="*/ 34 w 36"/>
                <a:gd name="T27" fmla="*/ 40 h 65"/>
                <a:gd name="T28" fmla="*/ 36 w 36"/>
                <a:gd name="T29" fmla="*/ 1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6" h="65">
                  <a:moveTo>
                    <a:pt x="36" y="15"/>
                  </a:moveTo>
                  <a:cubicBezTo>
                    <a:pt x="36" y="10"/>
                    <a:pt x="35" y="7"/>
                    <a:pt x="34" y="5"/>
                  </a:cubicBezTo>
                  <a:cubicBezTo>
                    <a:pt x="33" y="3"/>
                    <a:pt x="31" y="2"/>
                    <a:pt x="28" y="1"/>
                  </a:cubicBezTo>
                  <a:cubicBezTo>
                    <a:pt x="27" y="1"/>
                    <a:pt x="25" y="1"/>
                    <a:pt x="23" y="0"/>
                  </a:cubicBezTo>
                  <a:cubicBezTo>
                    <a:pt x="19" y="0"/>
                    <a:pt x="16" y="0"/>
                    <a:pt x="13" y="1"/>
                  </a:cubicBezTo>
                  <a:cubicBezTo>
                    <a:pt x="11" y="2"/>
                    <a:pt x="9" y="4"/>
                    <a:pt x="7" y="9"/>
                  </a:cubicBezTo>
                  <a:cubicBezTo>
                    <a:pt x="6" y="13"/>
                    <a:pt x="5" y="17"/>
                    <a:pt x="4" y="19"/>
                  </a:cubicBezTo>
                  <a:cubicBezTo>
                    <a:pt x="2" y="29"/>
                    <a:pt x="0" y="44"/>
                    <a:pt x="0" y="44"/>
                  </a:cubicBezTo>
                  <a:cubicBezTo>
                    <a:pt x="0" y="50"/>
                    <a:pt x="0" y="55"/>
                    <a:pt x="1" y="58"/>
                  </a:cubicBezTo>
                  <a:cubicBezTo>
                    <a:pt x="2" y="61"/>
                    <a:pt x="5" y="63"/>
                    <a:pt x="8" y="64"/>
                  </a:cubicBezTo>
                  <a:cubicBezTo>
                    <a:pt x="11" y="65"/>
                    <a:pt x="13" y="65"/>
                    <a:pt x="16" y="65"/>
                  </a:cubicBezTo>
                  <a:cubicBezTo>
                    <a:pt x="19" y="65"/>
                    <a:pt x="22" y="64"/>
                    <a:pt x="25" y="63"/>
                  </a:cubicBezTo>
                  <a:cubicBezTo>
                    <a:pt x="28" y="61"/>
                    <a:pt x="30" y="59"/>
                    <a:pt x="31" y="55"/>
                  </a:cubicBezTo>
                  <a:cubicBezTo>
                    <a:pt x="32" y="50"/>
                    <a:pt x="31" y="54"/>
                    <a:pt x="34" y="40"/>
                  </a:cubicBezTo>
                  <a:lnTo>
                    <a:pt x="36" y="1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="" xmlns:a16="http://schemas.microsoft.com/office/drawing/2014/main" id="{3214C51D-3B74-4CCB-82B8-A184460FCAA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11025210" y="268794"/>
            <a:ext cx="632305" cy="1606552"/>
            <a:chOff x="10224385" y="954724"/>
            <a:chExt cx="1324087" cy="3364228"/>
          </a:xfrm>
        </p:grpSpPr>
        <p:sp>
          <p:nvSpPr>
            <p:cNvPr id="24" name="Freeform 80">
              <a:extLst>
                <a:ext uri="{FF2B5EF4-FFF2-40B4-BE49-F238E27FC236}">
                  <a16:creationId xmlns="" xmlns:a16="http://schemas.microsoft.com/office/drawing/2014/main" id="{66CD91DA-BDB8-476E-8111-2918188D6DE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0562739" y="2385730"/>
              <a:ext cx="985733" cy="504616"/>
            </a:xfrm>
            <a:custGeom>
              <a:avLst/>
              <a:gdLst>
                <a:gd name="T0" fmla="*/ 53 w 66"/>
                <a:gd name="T1" fmla="*/ 33 h 34"/>
                <a:gd name="T2" fmla="*/ 39 w 66"/>
                <a:gd name="T3" fmla="*/ 33 h 34"/>
                <a:gd name="T4" fmla="*/ 21 w 66"/>
                <a:gd name="T5" fmla="*/ 33 h 34"/>
                <a:gd name="T6" fmla="*/ 12 w 66"/>
                <a:gd name="T7" fmla="*/ 32 h 34"/>
                <a:gd name="T8" fmla="*/ 3 w 66"/>
                <a:gd name="T9" fmla="*/ 28 h 34"/>
                <a:gd name="T10" fmla="*/ 0 w 66"/>
                <a:gd name="T11" fmla="*/ 21 h 34"/>
                <a:gd name="T12" fmla="*/ 0 w 66"/>
                <a:gd name="T13" fmla="*/ 16 h 34"/>
                <a:gd name="T14" fmla="*/ 3 w 66"/>
                <a:gd name="T15" fmla="*/ 7 h 34"/>
                <a:gd name="T16" fmla="*/ 11 w 66"/>
                <a:gd name="T17" fmla="*/ 3 h 34"/>
                <a:gd name="T18" fmla="*/ 23 w 66"/>
                <a:gd name="T19" fmla="*/ 2 h 34"/>
                <a:gd name="T20" fmla="*/ 43 w 66"/>
                <a:gd name="T21" fmla="*/ 0 h 34"/>
                <a:gd name="T22" fmla="*/ 48 w 66"/>
                <a:gd name="T23" fmla="*/ 0 h 34"/>
                <a:gd name="T24" fmla="*/ 62 w 66"/>
                <a:gd name="T25" fmla="*/ 4 h 34"/>
                <a:gd name="T26" fmla="*/ 66 w 66"/>
                <a:gd name="T27" fmla="*/ 13 h 34"/>
                <a:gd name="T28" fmla="*/ 66 w 66"/>
                <a:gd name="T29" fmla="*/ 20 h 34"/>
                <a:gd name="T30" fmla="*/ 62 w 66"/>
                <a:gd name="T31" fmla="*/ 29 h 34"/>
                <a:gd name="T32" fmla="*/ 53 w 66"/>
                <a:gd name="T33" fmla="*/ 3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6" h="34">
                  <a:moveTo>
                    <a:pt x="53" y="33"/>
                  </a:moveTo>
                  <a:cubicBezTo>
                    <a:pt x="47" y="33"/>
                    <a:pt x="53" y="34"/>
                    <a:pt x="39" y="33"/>
                  </a:cubicBezTo>
                  <a:cubicBezTo>
                    <a:pt x="24" y="33"/>
                    <a:pt x="21" y="33"/>
                    <a:pt x="21" y="33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7" y="31"/>
                    <a:pt x="4" y="30"/>
                    <a:pt x="3" y="28"/>
                  </a:cubicBezTo>
                  <a:cubicBezTo>
                    <a:pt x="1" y="26"/>
                    <a:pt x="0" y="24"/>
                    <a:pt x="0" y="21"/>
                  </a:cubicBezTo>
                  <a:cubicBezTo>
                    <a:pt x="0" y="21"/>
                    <a:pt x="0" y="19"/>
                    <a:pt x="0" y="16"/>
                  </a:cubicBezTo>
                  <a:cubicBezTo>
                    <a:pt x="0" y="13"/>
                    <a:pt x="1" y="10"/>
                    <a:pt x="3" y="7"/>
                  </a:cubicBezTo>
                  <a:cubicBezTo>
                    <a:pt x="4" y="5"/>
                    <a:pt x="7" y="3"/>
                    <a:pt x="11" y="3"/>
                  </a:cubicBezTo>
                  <a:cubicBezTo>
                    <a:pt x="16" y="2"/>
                    <a:pt x="20" y="2"/>
                    <a:pt x="23" y="2"/>
                  </a:cubicBezTo>
                  <a:cubicBezTo>
                    <a:pt x="32" y="1"/>
                    <a:pt x="37" y="0"/>
                    <a:pt x="43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54" y="1"/>
                    <a:pt x="59" y="3"/>
                    <a:pt x="62" y="4"/>
                  </a:cubicBezTo>
                  <a:cubicBezTo>
                    <a:pt x="65" y="6"/>
                    <a:pt x="66" y="9"/>
                    <a:pt x="66" y="13"/>
                  </a:cubicBezTo>
                  <a:cubicBezTo>
                    <a:pt x="66" y="15"/>
                    <a:pt x="66" y="17"/>
                    <a:pt x="66" y="20"/>
                  </a:cubicBezTo>
                  <a:cubicBezTo>
                    <a:pt x="65" y="23"/>
                    <a:pt x="64" y="26"/>
                    <a:pt x="62" y="29"/>
                  </a:cubicBezTo>
                  <a:cubicBezTo>
                    <a:pt x="60" y="31"/>
                    <a:pt x="57" y="32"/>
                    <a:pt x="53" y="3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25" name="Freeform 84">
              <a:extLst>
                <a:ext uri="{FF2B5EF4-FFF2-40B4-BE49-F238E27FC236}">
                  <a16:creationId xmlns="" xmlns:a16="http://schemas.microsoft.com/office/drawing/2014/main" id="{576CF7BA-63E8-47BF-AB8E-E9134BE8EF2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 rot="874527">
              <a:off x="10288245" y="954724"/>
              <a:ext cx="852074" cy="892781"/>
            </a:xfrm>
            <a:custGeom>
              <a:avLst/>
              <a:gdLst>
                <a:gd name="T0" fmla="*/ 4 w 57"/>
                <a:gd name="T1" fmla="*/ 34 h 60"/>
                <a:gd name="T2" fmla="*/ 17 w 57"/>
                <a:gd name="T3" fmla="*/ 18 h 60"/>
                <a:gd name="T4" fmla="*/ 26 w 57"/>
                <a:gd name="T5" fmla="*/ 8 h 60"/>
                <a:gd name="T6" fmla="*/ 29 w 57"/>
                <a:gd name="T7" fmla="*/ 5 h 60"/>
                <a:gd name="T8" fmla="*/ 41 w 57"/>
                <a:gd name="T9" fmla="*/ 0 h 60"/>
                <a:gd name="T10" fmla="*/ 51 w 57"/>
                <a:gd name="T11" fmla="*/ 6 h 60"/>
                <a:gd name="T12" fmla="*/ 56 w 57"/>
                <a:gd name="T13" fmla="*/ 16 h 60"/>
                <a:gd name="T14" fmla="*/ 51 w 57"/>
                <a:gd name="T15" fmla="*/ 28 h 60"/>
                <a:gd name="T16" fmla="*/ 29 w 57"/>
                <a:gd name="T17" fmla="*/ 53 h 60"/>
                <a:gd name="T18" fmla="*/ 17 w 57"/>
                <a:gd name="T19" fmla="*/ 59 h 60"/>
                <a:gd name="T20" fmla="*/ 5 w 57"/>
                <a:gd name="T21" fmla="*/ 54 h 60"/>
                <a:gd name="T22" fmla="*/ 0 w 57"/>
                <a:gd name="T23" fmla="*/ 45 h 60"/>
                <a:gd name="T24" fmla="*/ 4 w 57"/>
                <a:gd name="T25" fmla="*/ 3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7" h="60">
                  <a:moveTo>
                    <a:pt x="4" y="34"/>
                  </a:moveTo>
                  <a:cubicBezTo>
                    <a:pt x="5" y="33"/>
                    <a:pt x="17" y="18"/>
                    <a:pt x="17" y="18"/>
                  </a:cubicBezTo>
                  <a:cubicBezTo>
                    <a:pt x="21" y="14"/>
                    <a:pt x="24" y="10"/>
                    <a:pt x="26" y="8"/>
                  </a:cubicBezTo>
                  <a:cubicBezTo>
                    <a:pt x="29" y="5"/>
                    <a:pt x="29" y="5"/>
                    <a:pt x="29" y="5"/>
                  </a:cubicBezTo>
                  <a:cubicBezTo>
                    <a:pt x="34" y="2"/>
                    <a:pt x="38" y="0"/>
                    <a:pt x="41" y="0"/>
                  </a:cubicBezTo>
                  <a:cubicBezTo>
                    <a:pt x="44" y="1"/>
                    <a:pt x="47" y="2"/>
                    <a:pt x="51" y="6"/>
                  </a:cubicBezTo>
                  <a:cubicBezTo>
                    <a:pt x="55" y="10"/>
                    <a:pt x="57" y="13"/>
                    <a:pt x="56" y="16"/>
                  </a:cubicBezTo>
                  <a:cubicBezTo>
                    <a:pt x="56" y="19"/>
                    <a:pt x="54" y="23"/>
                    <a:pt x="51" y="28"/>
                  </a:cubicBezTo>
                  <a:cubicBezTo>
                    <a:pt x="51" y="28"/>
                    <a:pt x="33" y="48"/>
                    <a:pt x="29" y="53"/>
                  </a:cubicBezTo>
                  <a:cubicBezTo>
                    <a:pt x="25" y="57"/>
                    <a:pt x="21" y="59"/>
                    <a:pt x="17" y="59"/>
                  </a:cubicBezTo>
                  <a:cubicBezTo>
                    <a:pt x="13" y="60"/>
                    <a:pt x="9" y="58"/>
                    <a:pt x="5" y="54"/>
                  </a:cubicBezTo>
                  <a:cubicBezTo>
                    <a:pt x="2" y="51"/>
                    <a:pt x="0" y="48"/>
                    <a:pt x="0" y="45"/>
                  </a:cubicBezTo>
                  <a:cubicBezTo>
                    <a:pt x="0" y="42"/>
                    <a:pt x="2" y="38"/>
                    <a:pt x="4" y="3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26" name="Freeform 87">
              <a:extLst>
                <a:ext uri="{FF2B5EF4-FFF2-40B4-BE49-F238E27FC236}">
                  <a16:creationId xmlns="" xmlns:a16="http://schemas.microsoft.com/office/drawing/2014/main" id="{C0C95E2B-D068-4E18-85DE-266A42E6C69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 rot="20630858">
              <a:off x="10224385" y="3437261"/>
              <a:ext cx="824227" cy="881691"/>
            </a:xfrm>
            <a:custGeom>
              <a:avLst/>
              <a:gdLst>
                <a:gd name="T0" fmla="*/ 0 w 55"/>
                <a:gd name="T1" fmla="*/ 17 h 59"/>
                <a:gd name="T2" fmla="*/ 1 w 55"/>
                <a:gd name="T3" fmla="*/ 11 h 59"/>
                <a:gd name="T4" fmla="*/ 4 w 55"/>
                <a:gd name="T5" fmla="*/ 6 h 59"/>
                <a:gd name="T6" fmla="*/ 7 w 55"/>
                <a:gd name="T7" fmla="*/ 4 h 59"/>
                <a:gd name="T8" fmla="*/ 14 w 55"/>
                <a:gd name="T9" fmla="*/ 0 h 59"/>
                <a:gd name="T10" fmla="*/ 23 w 55"/>
                <a:gd name="T11" fmla="*/ 3 h 59"/>
                <a:gd name="T12" fmla="*/ 31 w 55"/>
                <a:gd name="T13" fmla="*/ 11 h 59"/>
                <a:gd name="T14" fmla="*/ 38 w 55"/>
                <a:gd name="T15" fmla="*/ 20 h 59"/>
                <a:gd name="T16" fmla="*/ 48 w 55"/>
                <a:gd name="T17" fmla="*/ 31 h 59"/>
                <a:gd name="T18" fmla="*/ 55 w 55"/>
                <a:gd name="T19" fmla="*/ 43 h 59"/>
                <a:gd name="T20" fmla="*/ 49 w 55"/>
                <a:gd name="T21" fmla="*/ 55 h 59"/>
                <a:gd name="T22" fmla="*/ 38 w 55"/>
                <a:gd name="T23" fmla="*/ 59 h 59"/>
                <a:gd name="T24" fmla="*/ 33 w 55"/>
                <a:gd name="T25" fmla="*/ 58 h 59"/>
                <a:gd name="T26" fmla="*/ 26 w 55"/>
                <a:gd name="T27" fmla="*/ 53 h 59"/>
                <a:gd name="T28" fmla="*/ 5 w 55"/>
                <a:gd name="T29" fmla="*/ 27 h 59"/>
                <a:gd name="T30" fmla="*/ 0 w 55"/>
                <a:gd name="T31" fmla="*/ 17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5" h="59">
                  <a:moveTo>
                    <a:pt x="0" y="17"/>
                  </a:moveTo>
                  <a:cubicBezTo>
                    <a:pt x="0" y="14"/>
                    <a:pt x="0" y="12"/>
                    <a:pt x="1" y="11"/>
                  </a:cubicBezTo>
                  <a:cubicBezTo>
                    <a:pt x="2" y="9"/>
                    <a:pt x="3" y="8"/>
                    <a:pt x="4" y="6"/>
                  </a:cubicBezTo>
                  <a:cubicBezTo>
                    <a:pt x="6" y="5"/>
                    <a:pt x="7" y="4"/>
                    <a:pt x="7" y="4"/>
                  </a:cubicBezTo>
                  <a:cubicBezTo>
                    <a:pt x="9" y="2"/>
                    <a:pt x="12" y="1"/>
                    <a:pt x="14" y="0"/>
                  </a:cubicBezTo>
                  <a:cubicBezTo>
                    <a:pt x="17" y="0"/>
                    <a:pt x="20" y="1"/>
                    <a:pt x="23" y="3"/>
                  </a:cubicBezTo>
                  <a:cubicBezTo>
                    <a:pt x="26" y="4"/>
                    <a:pt x="29" y="7"/>
                    <a:pt x="31" y="11"/>
                  </a:cubicBezTo>
                  <a:cubicBezTo>
                    <a:pt x="38" y="20"/>
                    <a:pt x="38" y="20"/>
                    <a:pt x="38" y="20"/>
                  </a:cubicBezTo>
                  <a:cubicBezTo>
                    <a:pt x="48" y="31"/>
                    <a:pt x="48" y="31"/>
                    <a:pt x="48" y="31"/>
                  </a:cubicBezTo>
                  <a:cubicBezTo>
                    <a:pt x="52" y="36"/>
                    <a:pt x="54" y="40"/>
                    <a:pt x="55" y="43"/>
                  </a:cubicBezTo>
                  <a:cubicBezTo>
                    <a:pt x="55" y="47"/>
                    <a:pt x="54" y="52"/>
                    <a:pt x="49" y="55"/>
                  </a:cubicBezTo>
                  <a:cubicBezTo>
                    <a:pt x="45" y="58"/>
                    <a:pt x="41" y="59"/>
                    <a:pt x="38" y="59"/>
                  </a:cubicBezTo>
                  <a:cubicBezTo>
                    <a:pt x="37" y="59"/>
                    <a:pt x="35" y="59"/>
                    <a:pt x="33" y="58"/>
                  </a:cubicBezTo>
                  <a:cubicBezTo>
                    <a:pt x="31" y="57"/>
                    <a:pt x="29" y="55"/>
                    <a:pt x="26" y="53"/>
                  </a:cubicBezTo>
                  <a:cubicBezTo>
                    <a:pt x="23" y="50"/>
                    <a:pt x="5" y="27"/>
                    <a:pt x="5" y="27"/>
                  </a:cubicBezTo>
                  <a:cubicBezTo>
                    <a:pt x="2" y="23"/>
                    <a:pt x="0" y="19"/>
                    <a:pt x="0" y="1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</p:grpSp>
      <p:pic>
        <p:nvPicPr>
          <p:cNvPr id="6" name="Picture 547">
            <a:extLst>
              <a:ext uri="{FF2B5EF4-FFF2-40B4-BE49-F238E27FC236}">
                <a16:creationId xmlns="" xmlns:a16="http://schemas.microsoft.com/office/drawing/2014/main" id="{FEFECD50-D113-A902-3224-D56A64B34835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4274789" y="3675759"/>
            <a:ext cx="3972464" cy="2594973"/>
          </a:xfrm>
          <a:custGeom>
            <a:avLst/>
            <a:gdLst/>
            <a:ahLst/>
            <a:cxnLst/>
            <a:rect l="l" t="t" r="r" b="b"/>
            <a:pathLst>
              <a:path w="3344400" h="3131901">
                <a:moveTo>
                  <a:pt x="0" y="0"/>
                </a:moveTo>
                <a:lnTo>
                  <a:pt x="3344400" y="0"/>
                </a:lnTo>
                <a:lnTo>
                  <a:pt x="3344400" y="3131901"/>
                </a:lnTo>
                <a:lnTo>
                  <a:pt x="0" y="3131901"/>
                </a:lnTo>
                <a:close/>
              </a:path>
            </a:pathLst>
          </a:custGeom>
        </p:spPr>
      </p:pic>
      <p:pic>
        <p:nvPicPr>
          <p:cNvPr id="4" name="Picture 496">
            <a:extLst>
              <a:ext uri="{FF2B5EF4-FFF2-40B4-BE49-F238E27FC236}">
                <a16:creationId xmlns="" xmlns:a16="http://schemas.microsoft.com/office/drawing/2014/main" id="{151A6971-EF69-BEA9-3D48-972D66EC803D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8337990" y="3675759"/>
            <a:ext cx="3763273" cy="2594973"/>
          </a:xfrm>
          <a:custGeom>
            <a:avLst/>
            <a:gdLst/>
            <a:ahLst/>
            <a:cxnLst/>
            <a:rect l="l" t="t" r="r" b="b"/>
            <a:pathLst>
              <a:path w="3319524" h="3131901">
                <a:moveTo>
                  <a:pt x="0" y="0"/>
                </a:moveTo>
                <a:lnTo>
                  <a:pt x="3319524" y="0"/>
                </a:lnTo>
                <a:lnTo>
                  <a:pt x="3319524" y="3131901"/>
                </a:lnTo>
                <a:lnTo>
                  <a:pt x="0" y="3131901"/>
                </a:lnTo>
                <a:close/>
              </a:path>
            </a:pathLst>
          </a:custGeom>
        </p:spPr>
      </p:pic>
      <p:sp useBgFill="1">
        <p:nvSpPr>
          <p:cNvPr id="28" name="Freeform: Shape 27">
            <a:extLst>
              <a:ext uri="{FF2B5EF4-FFF2-40B4-BE49-F238E27FC236}">
                <a16:creationId xmlns="" xmlns:a16="http://schemas.microsoft.com/office/drawing/2014/main" id="{61DBDC3E-EFBF-429B-957B-6C76FFB4496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 bwMode="auto">
          <a:xfrm rot="5400000">
            <a:off x="5693480" y="359481"/>
            <a:ext cx="805041" cy="12192001"/>
          </a:xfrm>
          <a:custGeom>
            <a:avLst/>
            <a:gdLst>
              <a:gd name="connsiteX0" fmla="*/ 0 w 805041"/>
              <a:gd name="connsiteY0" fmla="*/ 12192001 h 12192001"/>
              <a:gd name="connsiteX1" fmla="*/ 2268 w 805041"/>
              <a:gd name="connsiteY1" fmla="*/ 11635931 h 12192001"/>
              <a:gd name="connsiteX2" fmla="*/ 39265 w 805041"/>
              <a:gd name="connsiteY2" fmla="*/ 9246579 h 12192001"/>
              <a:gd name="connsiteX3" fmla="*/ 79643 w 805041"/>
              <a:gd name="connsiteY3" fmla="*/ 7976300 h 12192001"/>
              <a:gd name="connsiteX4" fmla="*/ 39265 w 805041"/>
              <a:gd name="connsiteY4" fmla="*/ 7150621 h 12192001"/>
              <a:gd name="connsiteX5" fmla="*/ 39265 w 805041"/>
              <a:gd name="connsiteY5" fmla="*/ 6515481 h 12192001"/>
              <a:gd name="connsiteX6" fmla="*/ 39265 w 805041"/>
              <a:gd name="connsiteY6" fmla="*/ 4864121 h 12192001"/>
              <a:gd name="connsiteX7" fmla="*/ 79645 w 805041"/>
              <a:gd name="connsiteY7" fmla="*/ 2958705 h 12192001"/>
              <a:gd name="connsiteX8" fmla="*/ 54260 w 805041"/>
              <a:gd name="connsiteY8" fmla="*/ 203487 h 12192001"/>
              <a:gd name="connsiteX9" fmla="*/ 52385 w 805041"/>
              <a:gd name="connsiteY9" fmla="*/ 0 h 12192001"/>
              <a:gd name="connsiteX10" fmla="*/ 805041 w 805041"/>
              <a:gd name="connsiteY10" fmla="*/ 0 h 12192001"/>
              <a:gd name="connsiteX11" fmla="*/ 805040 w 805041"/>
              <a:gd name="connsiteY11" fmla="*/ 12192001 h 12192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05041" h="12192001">
                <a:moveTo>
                  <a:pt x="0" y="12192001"/>
                </a:moveTo>
                <a:lnTo>
                  <a:pt x="2268" y="11635931"/>
                </a:lnTo>
                <a:cubicBezTo>
                  <a:pt x="6616" y="10932425"/>
                  <a:pt x="16553" y="10139742"/>
                  <a:pt x="39265" y="9246579"/>
                </a:cubicBezTo>
                <a:cubicBezTo>
                  <a:pt x="79643" y="7976300"/>
                  <a:pt x="79643" y="7976300"/>
                  <a:pt x="79643" y="7976300"/>
                </a:cubicBezTo>
                <a:cubicBezTo>
                  <a:pt x="79643" y="7722245"/>
                  <a:pt x="39265" y="7468190"/>
                  <a:pt x="39265" y="7150621"/>
                </a:cubicBezTo>
                <a:cubicBezTo>
                  <a:pt x="39265" y="6833051"/>
                  <a:pt x="39265" y="6578996"/>
                  <a:pt x="39265" y="6515481"/>
                </a:cubicBezTo>
                <a:cubicBezTo>
                  <a:pt x="39265" y="4864121"/>
                  <a:pt x="39265" y="4864121"/>
                  <a:pt x="39265" y="4864121"/>
                </a:cubicBezTo>
                <a:cubicBezTo>
                  <a:pt x="79645" y="2958705"/>
                  <a:pt x="79645" y="2958705"/>
                  <a:pt x="79645" y="2958705"/>
                </a:cubicBezTo>
                <a:cubicBezTo>
                  <a:pt x="68288" y="1726140"/>
                  <a:pt x="60126" y="840233"/>
                  <a:pt x="54260" y="203487"/>
                </a:cubicBezTo>
                <a:lnTo>
                  <a:pt x="52385" y="0"/>
                </a:lnTo>
                <a:lnTo>
                  <a:pt x="805041" y="0"/>
                </a:lnTo>
                <a:lnTo>
                  <a:pt x="805040" y="12192001"/>
                </a:lnTo>
                <a:close/>
              </a:path>
            </a:pathLst>
          </a:custGeom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7653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="" xmlns:a16="http://schemas.microsoft.com/office/drawing/2014/main" id="{09646535-AEF6-4883-A4F9-EEC1F8B4319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35" name="Rectangle 34">
            <a:extLst>
              <a:ext uri="{FF2B5EF4-FFF2-40B4-BE49-F238E27FC236}">
                <a16:creationId xmlns="" xmlns:a16="http://schemas.microsoft.com/office/drawing/2014/main" id="{16A965BF-6EBA-451C-9F67-78DB144347B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="" xmlns:a16="http://schemas.microsoft.com/office/drawing/2014/main" id="{47E27FD1-C42C-4144-BDB4-B26C897EAD2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F7A8320B-3FB9-D6FA-6376-D601963F7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6679" y="224455"/>
            <a:ext cx="10036574" cy="2148828"/>
          </a:xfrm>
        </p:spPr>
        <p:txBody>
          <a:bodyPr vert="horz" wrap="square" lIns="0" tIns="0" rIns="0" bIns="0" rtlCol="0" anchor="t" anchorCtr="0">
            <a:normAutofit fontScale="90000"/>
          </a:bodyPr>
          <a:lstStyle/>
          <a:p>
            <a:pPr marL="65405" marR="8890" indent="-6350" algn="ctr">
              <a:lnSpc>
                <a:spcPct val="90000"/>
              </a:lnSpc>
              <a:spcAft>
                <a:spcPts val="5"/>
              </a:spcAft>
            </a:pPr>
            <a:r>
              <a:rPr lang="en-US" sz="1800" b="1" spc="-100" dirty="0" smtClean="0">
                <a:effectLst/>
              </a:rPr>
              <a:t/>
            </a:r>
            <a:br>
              <a:rPr lang="en-US" sz="1800" b="1" spc="-100" dirty="0" smtClean="0">
                <a:effectLst/>
              </a:rPr>
            </a:br>
            <a:r>
              <a:rPr lang="en-US" sz="2200" b="1" spc="-100" dirty="0" smtClean="0">
                <a:effectLst/>
              </a:rPr>
              <a:t>“</a:t>
            </a:r>
            <a:r>
              <a:rPr lang="en-US" sz="2200" b="1" spc="-100" dirty="0">
                <a:effectLst/>
              </a:rPr>
              <a:t>ADQUISICION DE INSTRUMENTOS MUSICALES PARA EL PROYECTO </a:t>
            </a:r>
            <a:br>
              <a:rPr lang="en-US" sz="2200" b="1" spc="-100" dirty="0">
                <a:effectLst/>
              </a:rPr>
            </a:br>
            <a:r>
              <a:rPr lang="en-US" sz="2200" b="1" spc="-100" dirty="0">
                <a:effectLst/>
              </a:rPr>
              <a:t>ARTISTICO CULTURAL MANABI TE CUENTA UNA HISTORIA DEL CONVENIO ENTRE EL GAD PARROQUIAL EL ANEGADO, EL GOBIERNO PROVINCIAL DE MANABI Y GAD MUNICIPAL DEL CANTON JIPIJAPA”. </a:t>
            </a:r>
            <a:r>
              <a:rPr lang="en-US" sz="1800" b="1" spc="-100" dirty="0">
                <a:effectLst/>
              </a:rPr>
              <a:t/>
            </a:r>
            <a:br>
              <a:rPr lang="en-US" sz="1800" b="1" spc="-100" dirty="0">
                <a:effectLst/>
              </a:rPr>
            </a:br>
            <a:r>
              <a:rPr lang="en-US" sz="1800" b="1" spc="-100" dirty="0">
                <a:effectLst/>
              </a:rPr>
              <a:t/>
            </a:r>
            <a:br>
              <a:rPr lang="en-US" sz="1800" b="1" spc="-100" dirty="0">
                <a:effectLst/>
              </a:rPr>
            </a:br>
            <a:r>
              <a:rPr lang="en-US" sz="1800" b="1" spc="-100" dirty="0">
                <a:effectLst/>
              </a:rPr>
              <a:t/>
            </a:r>
            <a:br>
              <a:rPr lang="en-US" sz="1800" b="1" spc="-100" dirty="0">
                <a:effectLst/>
              </a:rPr>
            </a:br>
            <a:r>
              <a:rPr lang="en-US" sz="3100" b="1" spc="-100" dirty="0">
                <a:effectLst/>
              </a:rPr>
              <a:t>MONTO  SIN  IVA</a:t>
            </a:r>
            <a:br>
              <a:rPr lang="en-US" sz="3100" b="1" spc="-100" dirty="0">
                <a:effectLst/>
              </a:rPr>
            </a:br>
            <a:r>
              <a:rPr lang="en-US" sz="3100" b="1" spc="-100" dirty="0">
                <a:effectLst/>
              </a:rPr>
              <a:t>$ 9,286.00 </a:t>
            </a:r>
            <a:r>
              <a:rPr lang="en-US" sz="1000" spc="-100" dirty="0">
                <a:effectLst/>
              </a:rPr>
              <a:t/>
            </a:r>
            <a:br>
              <a:rPr lang="en-US" sz="1000" spc="-100" dirty="0">
                <a:effectLst/>
              </a:rPr>
            </a:br>
            <a:r>
              <a:rPr lang="en-US" sz="1000" spc="-100" dirty="0">
                <a:effectLst/>
              </a:rPr>
              <a:t/>
            </a:r>
            <a:br>
              <a:rPr lang="en-US" sz="1000" spc="-100" dirty="0">
                <a:effectLst/>
              </a:rPr>
            </a:br>
            <a:r>
              <a:rPr lang="en-US" sz="1000" spc="-100" dirty="0">
                <a:effectLst/>
              </a:rPr>
              <a:t/>
            </a:r>
            <a:br>
              <a:rPr lang="en-US" sz="1000" spc="-100" dirty="0">
                <a:effectLst/>
              </a:rPr>
            </a:br>
            <a:r>
              <a:rPr lang="en-US" sz="1000" spc="-100" dirty="0">
                <a:effectLst/>
              </a:rPr>
              <a:t/>
            </a:r>
            <a:br>
              <a:rPr lang="en-US" sz="1000" spc="-100" dirty="0">
                <a:effectLst/>
              </a:rPr>
            </a:br>
            <a:r>
              <a:rPr lang="en-US" sz="1000" spc="-100" dirty="0">
                <a:effectLst/>
              </a:rPr>
              <a:t/>
            </a:r>
            <a:br>
              <a:rPr lang="en-US" sz="1000" spc="-100" dirty="0">
                <a:effectLst/>
              </a:rPr>
            </a:br>
            <a:endParaRPr lang="en-US" sz="1000" spc="-100" dirty="0"/>
          </a:p>
        </p:txBody>
      </p:sp>
      <p:pic>
        <p:nvPicPr>
          <p:cNvPr id="27" name="Picture 611">
            <a:extLst>
              <a:ext uri="{FF2B5EF4-FFF2-40B4-BE49-F238E27FC236}">
                <a16:creationId xmlns="" xmlns:a16="http://schemas.microsoft.com/office/drawing/2014/main" id="{96BD013D-324A-B451-AA09-5E738119B2C1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94310" y="2319800"/>
            <a:ext cx="2906398" cy="2712680"/>
          </a:xfrm>
          <a:custGeom>
            <a:avLst/>
            <a:gdLst/>
            <a:ahLst/>
            <a:cxnLst/>
            <a:rect l="l" t="t" r="r" b="b"/>
            <a:pathLst>
              <a:path w="3344401" h="3131901">
                <a:moveTo>
                  <a:pt x="0" y="0"/>
                </a:moveTo>
                <a:lnTo>
                  <a:pt x="3344401" y="0"/>
                </a:lnTo>
                <a:lnTo>
                  <a:pt x="3344401" y="3131901"/>
                </a:lnTo>
                <a:lnTo>
                  <a:pt x="0" y="3131901"/>
                </a:lnTo>
                <a:close/>
              </a:path>
            </a:pathLst>
          </a:custGeom>
        </p:spPr>
      </p:pic>
      <p:grpSp>
        <p:nvGrpSpPr>
          <p:cNvPr id="39" name="Group 38">
            <a:extLst>
              <a:ext uri="{FF2B5EF4-FFF2-40B4-BE49-F238E27FC236}">
                <a16:creationId xmlns="" xmlns:a16="http://schemas.microsoft.com/office/drawing/2014/main" id="{C8F3AECA-1E28-4DB0-901D-747B827596E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389400" y="406270"/>
            <a:ext cx="684878" cy="1449344"/>
            <a:chOff x="643527" y="1187494"/>
            <a:chExt cx="1434178" cy="3035022"/>
          </a:xfrm>
        </p:grpSpPr>
        <p:sp>
          <p:nvSpPr>
            <p:cNvPr id="40" name="Freeform 78">
              <a:extLst>
                <a:ext uri="{FF2B5EF4-FFF2-40B4-BE49-F238E27FC236}">
                  <a16:creationId xmlns="" xmlns:a16="http://schemas.microsoft.com/office/drawing/2014/main" id="{F137E6B0-A1AA-47FF-AAB8-9E5D6B701C0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 rot="16800114">
              <a:off x="1083914" y="3331230"/>
              <a:ext cx="879143" cy="903430"/>
            </a:xfrm>
            <a:custGeom>
              <a:avLst/>
              <a:gdLst>
                <a:gd name="T0" fmla="*/ 32 w 58"/>
                <a:gd name="T1" fmla="*/ 56 h 60"/>
                <a:gd name="T2" fmla="*/ 24 w 58"/>
                <a:gd name="T3" fmla="*/ 48 h 60"/>
                <a:gd name="T4" fmla="*/ 14 w 58"/>
                <a:gd name="T5" fmla="*/ 36 h 60"/>
                <a:gd name="T6" fmla="*/ 7 w 58"/>
                <a:gd name="T7" fmla="*/ 29 h 60"/>
                <a:gd name="T8" fmla="*/ 1 w 58"/>
                <a:gd name="T9" fmla="*/ 17 h 60"/>
                <a:gd name="T10" fmla="*/ 7 w 58"/>
                <a:gd name="T11" fmla="*/ 4 h 60"/>
                <a:gd name="T12" fmla="*/ 17 w 58"/>
                <a:gd name="T13" fmla="*/ 1 h 60"/>
                <a:gd name="T14" fmla="*/ 29 w 58"/>
                <a:gd name="T15" fmla="*/ 6 h 60"/>
                <a:gd name="T16" fmla="*/ 31 w 58"/>
                <a:gd name="T17" fmla="*/ 8 h 60"/>
                <a:gd name="T18" fmla="*/ 38 w 58"/>
                <a:gd name="T19" fmla="*/ 15 h 60"/>
                <a:gd name="T20" fmla="*/ 44 w 58"/>
                <a:gd name="T21" fmla="*/ 22 h 60"/>
                <a:gd name="T22" fmla="*/ 54 w 58"/>
                <a:gd name="T23" fmla="*/ 33 h 60"/>
                <a:gd name="T24" fmla="*/ 58 w 58"/>
                <a:gd name="T25" fmla="*/ 44 h 60"/>
                <a:gd name="T26" fmla="*/ 53 w 58"/>
                <a:gd name="T27" fmla="*/ 54 h 60"/>
                <a:gd name="T28" fmla="*/ 42 w 58"/>
                <a:gd name="T29" fmla="*/ 60 h 60"/>
                <a:gd name="T30" fmla="*/ 32 w 58"/>
                <a:gd name="T31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8" h="60">
                  <a:moveTo>
                    <a:pt x="32" y="56"/>
                  </a:moveTo>
                  <a:cubicBezTo>
                    <a:pt x="30" y="54"/>
                    <a:pt x="31" y="55"/>
                    <a:pt x="24" y="48"/>
                  </a:cubicBezTo>
                  <a:cubicBezTo>
                    <a:pt x="17" y="40"/>
                    <a:pt x="14" y="36"/>
                    <a:pt x="14" y="36"/>
                  </a:cubicBezTo>
                  <a:cubicBezTo>
                    <a:pt x="8" y="30"/>
                    <a:pt x="14" y="37"/>
                    <a:pt x="7" y="29"/>
                  </a:cubicBezTo>
                  <a:cubicBezTo>
                    <a:pt x="3" y="24"/>
                    <a:pt x="1" y="20"/>
                    <a:pt x="1" y="17"/>
                  </a:cubicBezTo>
                  <a:cubicBezTo>
                    <a:pt x="0" y="13"/>
                    <a:pt x="3" y="9"/>
                    <a:pt x="7" y="4"/>
                  </a:cubicBezTo>
                  <a:cubicBezTo>
                    <a:pt x="10" y="2"/>
                    <a:pt x="13" y="0"/>
                    <a:pt x="17" y="1"/>
                  </a:cubicBezTo>
                  <a:cubicBezTo>
                    <a:pt x="21" y="1"/>
                    <a:pt x="25" y="3"/>
                    <a:pt x="29" y="6"/>
                  </a:cubicBezTo>
                  <a:cubicBezTo>
                    <a:pt x="31" y="8"/>
                    <a:pt x="31" y="8"/>
                    <a:pt x="31" y="8"/>
                  </a:cubicBezTo>
                  <a:cubicBezTo>
                    <a:pt x="33" y="11"/>
                    <a:pt x="37" y="15"/>
                    <a:pt x="38" y="15"/>
                  </a:cubicBezTo>
                  <a:cubicBezTo>
                    <a:pt x="42" y="20"/>
                    <a:pt x="40" y="18"/>
                    <a:pt x="44" y="22"/>
                  </a:cubicBezTo>
                  <a:cubicBezTo>
                    <a:pt x="51" y="29"/>
                    <a:pt x="50" y="29"/>
                    <a:pt x="54" y="33"/>
                  </a:cubicBezTo>
                  <a:cubicBezTo>
                    <a:pt x="57" y="37"/>
                    <a:pt x="58" y="40"/>
                    <a:pt x="58" y="44"/>
                  </a:cubicBezTo>
                  <a:cubicBezTo>
                    <a:pt x="58" y="47"/>
                    <a:pt x="56" y="50"/>
                    <a:pt x="53" y="54"/>
                  </a:cubicBezTo>
                  <a:cubicBezTo>
                    <a:pt x="49" y="58"/>
                    <a:pt x="45" y="60"/>
                    <a:pt x="42" y="60"/>
                  </a:cubicBezTo>
                  <a:cubicBezTo>
                    <a:pt x="39" y="60"/>
                    <a:pt x="36" y="59"/>
                    <a:pt x="32" y="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41" name="Freeform 79">
              <a:extLst>
                <a:ext uri="{FF2B5EF4-FFF2-40B4-BE49-F238E27FC236}">
                  <a16:creationId xmlns="" xmlns:a16="http://schemas.microsoft.com/office/drawing/2014/main" id="{F72FB821-5AF0-4EA1-B84B-D5E12D8333A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 rot="16800114">
              <a:off x="869193" y="1989904"/>
              <a:ext cx="743890" cy="1195221"/>
            </a:xfrm>
            <a:custGeom>
              <a:avLst/>
              <a:gdLst>
                <a:gd name="T0" fmla="*/ 15 w 49"/>
                <a:gd name="T1" fmla="*/ 65 h 79"/>
                <a:gd name="T2" fmla="*/ 12 w 49"/>
                <a:gd name="T3" fmla="*/ 54 h 79"/>
                <a:gd name="T4" fmla="*/ 8 w 49"/>
                <a:gd name="T5" fmla="*/ 33 h 79"/>
                <a:gd name="T6" fmla="*/ 38 w 49"/>
                <a:gd name="T7" fmla="*/ 24 h 79"/>
                <a:gd name="T8" fmla="*/ 45 w 49"/>
                <a:gd name="T9" fmla="*/ 70 h 79"/>
                <a:gd name="T10" fmla="*/ 15 w 49"/>
                <a:gd name="T11" fmla="*/ 6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9" h="79">
                  <a:moveTo>
                    <a:pt x="15" y="65"/>
                  </a:moveTo>
                  <a:cubicBezTo>
                    <a:pt x="14" y="59"/>
                    <a:pt x="13" y="58"/>
                    <a:pt x="12" y="54"/>
                  </a:cubicBezTo>
                  <a:cubicBezTo>
                    <a:pt x="11" y="45"/>
                    <a:pt x="10" y="40"/>
                    <a:pt x="8" y="33"/>
                  </a:cubicBezTo>
                  <a:cubicBezTo>
                    <a:pt x="0" y="9"/>
                    <a:pt x="34" y="0"/>
                    <a:pt x="38" y="24"/>
                  </a:cubicBezTo>
                  <a:cubicBezTo>
                    <a:pt x="43" y="43"/>
                    <a:pt x="49" y="60"/>
                    <a:pt x="45" y="70"/>
                  </a:cubicBezTo>
                  <a:cubicBezTo>
                    <a:pt x="38" y="77"/>
                    <a:pt x="19" y="79"/>
                    <a:pt x="15" y="6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42" name="Freeform 85">
              <a:extLst>
                <a:ext uri="{FF2B5EF4-FFF2-40B4-BE49-F238E27FC236}">
                  <a16:creationId xmlns="" xmlns:a16="http://schemas.microsoft.com/office/drawing/2014/main" id="{DFE0F740-8A45-42B9-BEF6-A75329504FD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 rot="16800114">
              <a:off x="1316205" y="967005"/>
              <a:ext cx="541011" cy="981989"/>
            </a:xfrm>
            <a:custGeom>
              <a:avLst/>
              <a:gdLst>
                <a:gd name="T0" fmla="*/ 36 w 36"/>
                <a:gd name="T1" fmla="*/ 15 h 65"/>
                <a:gd name="T2" fmla="*/ 34 w 36"/>
                <a:gd name="T3" fmla="*/ 5 h 65"/>
                <a:gd name="T4" fmla="*/ 28 w 36"/>
                <a:gd name="T5" fmla="*/ 1 h 65"/>
                <a:gd name="T6" fmla="*/ 23 w 36"/>
                <a:gd name="T7" fmla="*/ 0 h 65"/>
                <a:gd name="T8" fmla="*/ 13 w 36"/>
                <a:gd name="T9" fmla="*/ 1 h 65"/>
                <a:gd name="T10" fmla="*/ 7 w 36"/>
                <a:gd name="T11" fmla="*/ 9 h 65"/>
                <a:gd name="T12" fmla="*/ 4 w 36"/>
                <a:gd name="T13" fmla="*/ 19 h 65"/>
                <a:gd name="T14" fmla="*/ 0 w 36"/>
                <a:gd name="T15" fmla="*/ 44 h 65"/>
                <a:gd name="T16" fmla="*/ 1 w 36"/>
                <a:gd name="T17" fmla="*/ 58 h 65"/>
                <a:gd name="T18" fmla="*/ 8 w 36"/>
                <a:gd name="T19" fmla="*/ 64 h 65"/>
                <a:gd name="T20" fmla="*/ 16 w 36"/>
                <a:gd name="T21" fmla="*/ 65 h 65"/>
                <a:gd name="T22" fmla="*/ 25 w 36"/>
                <a:gd name="T23" fmla="*/ 63 h 65"/>
                <a:gd name="T24" fmla="*/ 31 w 36"/>
                <a:gd name="T25" fmla="*/ 55 h 65"/>
                <a:gd name="T26" fmla="*/ 34 w 36"/>
                <a:gd name="T27" fmla="*/ 40 h 65"/>
                <a:gd name="T28" fmla="*/ 36 w 36"/>
                <a:gd name="T29" fmla="*/ 1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6" h="65">
                  <a:moveTo>
                    <a:pt x="36" y="15"/>
                  </a:moveTo>
                  <a:cubicBezTo>
                    <a:pt x="36" y="10"/>
                    <a:pt x="35" y="7"/>
                    <a:pt x="34" y="5"/>
                  </a:cubicBezTo>
                  <a:cubicBezTo>
                    <a:pt x="33" y="3"/>
                    <a:pt x="31" y="2"/>
                    <a:pt x="28" y="1"/>
                  </a:cubicBezTo>
                  <a:cubicBezTo>
                    <a:pt x="27" y="1"/>
                    <a:pt x="25" y="1"/>
                    <a:pt x="23" y="0"/>
                  </a:cubicBezTo>
                  <a:cubicBezTo>
                    <a:pt x="19" y="0"/>
                    <a:pt x="16" y="0"/>
                    <a:pt x="13" y="1"/>
                  </a:cubicBezTo>
                  <a:cubicBezTo>
                    <a:pt x="11" y="2"/>
                    <a:pt x="9" y="4"/>
                    <a:pt x="7" y="9"/>
                  </a:cubicBezTo>
                  <a:cubicBezTo>
                    <a:pt x="6" y="13"/>
                    <a:pt x="5" y="17"/>
                    <a:pt x="4" y="19"/>
                  </a:cubicBezTo>
                  <a:cubicBezTo>
                    <a:pt x="2" y="29"/>
                    <a:pt x="0" y="44"/>
                    <a:pt x="0" y="44"/>
                  </a:cubicBezTo>
                  <a:cubicBezTo>
                    <a:pt x="0" y="50"/>
                    <a:pt x="0" y="55"/>
                    <a:pt x="1" y="58"/>
                  </a:cubicBezTo>
                  <a:cubicBezTo>
                    <a:pt x="2" y="61"/>
                    <a:pt x="5" y="63"/>
                    <a:pt x="8" y="64"/>
                  </a:cubicBezTo>
                  <a:cubicBezTo>
                    <a:pt x="11" y="65"/>
                    <a:pt x="13" y="65"/>
                    <a:pt x="16" y="65"/>
                  </a:cubicBezTo>
                  <a:cubicBezTo>
                    <a:pt x="19" y="65"/>
                    <a:pt x="22" y="64"/>
                    <a:pt x="25" y="63"/>
                  </a:cubicBezTo>
                  <a:cubicBezTo>
                    <a:pt x="28" y="61"/>
                    <a:pt x="30" y="59"/>
                    <a:pt x="31" y="55"/>
                  </a:cubicBezTo>
                  <a:cubicBezTo>
                    <a:pt x="32" y="50"/>
                    <a:pt x="31" y="54"/>
                    <a:pt x="34" y="40"/>
                  </a:cubicBezTo>
                  <a:lnTo>
                    <a:pt x="36" y="1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="" xmlns:a16="http://schemas.microsoft.com/office/drawing/2014/main" id="{3214C51D-3B74-4CCB-82B8-A184460FCAA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11025210" y="268794"/>
            <a:ext cx="632305" cy="1606552"/>
            <a:chOff x="10224385" y="954724"/>
            <a:chExt cx="1324087" cy="3364228"/>
          </a:xfrm>
        </p:grpSpPr>
        <p:sp>
          <p:nvSpPr>
            <p:cNvPr id="45" name="Freeform 80">
              <a:extLst>
                <a:ext uri="{FF2B5EF4-FFF2-40B4-BE49-F238E27FC236}">
                  <a16:creationId xmlns="" xmlns:a16="http://schemas.microsoft.com/office/drawing/2014/main" id="{66CD91DA-BDB8-476E-8111-2918188D6DE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0562739" y="2385730"/>
              <a:ext cx="985733" cy="504616"/>
            </a:xfrm>
            <a:custGeom>
              <a:avLst/>
              <a:gdLst>
                <a:gd name="T0" fmla="*/ 53 w 66"/>
                <a:gd name="T1" fmla="*/ 33 h 34"/>
                <a:gd name="T2" fmla="*/ 39 w 66"/>
                <a:gd name="T3" fmla="*/ 33 h 34"/>
                <a:gd name="T4" fmla="*/ 21 w 66"/>
                <a:gd name="T5" fmla="*/ 33 h 34"/>
                <a:gd name="T6" fmla="*/ 12 w 66"/>
                <a:gd name="T7" fmla="*/ 32 h 34"/>
                <a:gd name="T8" fmla="*/ 3 w 66"/>
                <a:gd name="T9" fmla="*/ 28 h 34"/>
                <a:gd name="T10" fmla="*/ 0 w 66"/>
                <a:gd name="T11" fmla="*/ 21 h 34"/>
                <a:gd name="T12" fmla="*/ 0 w 66"/>
                <a:gd name="T13" fmla="*/ 16 h 34"/>
                <a:gd name="T14" fmla="*/ 3 w 66"/>
                <a:gd name="T15" fmla="*/ 7 h 34"/>
                <a:gd name="T16" fmla="*/ 11 w 66"/>
                <a:gd name="T17" fmla="*/ 3 h 34"/>
                <a:gd name="T18" fmla="*/ 23 w 66"/>
                <a:gd name="T19" fmla="*/ 2 h 34"/>
                <a:gd name="T20" fmla="*/ 43 w 66"/>
                <a:gd name="T21" fmla="*/ 0 h 34"/>
                <a:gd name="T22" fmla="*/ 48 w 66"/>
                <a:gd name="T23" fmla="*/ 0 h 34"/>
                <a:gd name="T24" fmla="*/ 62 w 66"/>
                <a:gd name="T25" fmla="*/ 4 h 34"/>
                <a:gd name="T26" fmla="*/ 66 w 66"/>
                <a:gd name="T27" fmla="*/ 13 h 34"/>
                <a:gd name="T28" fmla="*/ 66 w 66"/>
                <a:gd name="T29" fmla="*/ 20 h 34"/>
                <a:gd name="T30" fmla="*/ 62 w 66"/>
                <a:gd name="T31" fmla="*/ 29 h 34"/>
                <a:gd name="T32" fmla="*/ 53 w 66"/>
                <a:gd name="T33" fmla="*/ 3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6" h="34">
                  <a:moveTo>
                    <a:pt x="53" y="33"/>
                  </a:moveTo>
                  <a:cubicBezTo>
                    <a:pt x="47" y="33"/>
                    <a:pt x="53" y="34"/>
                    <a:pt x="39" y="33"/>
                  </a:cubicBezTo>
                  <a:cubicBezTo>
                    <a:pt x="24" y="33"/>
                    <a:pt x="21" y="33"/>
                    <a:pt x="21" y="33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7" y="31"/>
                    <a:pt x="4" y="30"/>
                    <a:pt x="3" y="28"/>
                  </a:cubicBezTo>
                  <a:cubicBezTo>
                    <a:pt x="1" y="26"/>
                    <a:pt x="0" y="24"/>
                    <a:pt x="0" y="21"/>
                  </a:cubicBezTo>
                  <a:cubicBezTo>
                    <a:pt x="0" y="21"/>
                    <a:pt x="0" y="19"/>
                    <a:pt x="0" y="16"/>
                  </a:cubicBezTo>
                  <a:cubicBezTo>
                    <a:pt x="0" y="13"/>
                    <a:pt x="1" y="10"/>
                    <a:pt x="3" y="7"/>
                  </a:cubicBezTo>
                  <a:cubicBezTo>
                    <a:pt x="4" y="5"/>
                    <a:pt x="7" y="3"/>
                    <a:pt x="11" y="3"/>
                  </a:cubicBezTo>
                  <a:cubicBezTo>
                    <a:pt x="16" y="2"/>
                    <a:pt x="20" y="2"/>
                    <a:pt x="23" y="2"/>
                  </a:cubicBezTo>
                  <a:cubicBezTo>
                    <a:pt x="32" y="1"/>
                    <a:pt x="37" y="0"/>
                    <a:pt x="43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54" y="1"/>
                    <a:pt x="59" y="3"/>
                    <a:pt x="62" y="4"/>
                  </a:cubicBezTo>
                  <a:cubicBezTo>
                    <a:pt x="65" y="6"/>
                    <a:pt x="66" y="9"/>
                    <a:pt x="66" y="13"/>
                  </a:cubicBezTo>
                  <a:cubicBezTo>
                    <a:pt x="66" y="15"/>
                    <a:pt x="66" y="17"/>
                    <a:pt x="66" y="20"/>
                  </a:cubicBezTo>
                  <a:cubicBezTo>
                    <a:pt x="65" y="23"/>
                    <a:pt x="64" y="26"/>
                    <a:pt x="62" y="29"/>
                  </a:cubicBezTo>
                  <a:cubicBezTo>
                    <a:pt x="60" y="31"/>
                    <a:pt x="57" y="32"/>
                    <a:pt x="53" y="3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46" name="Freeform 84">
              <a:extLst>
                <a:ext uri="{FF2B5EF4-FFF2-40B4-BE49-F238E27FC236}">
                  <a16:creationId xmlns="" xmlns:a16="http://schemas.microsoft.com/office/drawing/2014/main" id="{576CF7BA-63E8-47BF-AB8E-E9134BE8EF2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 rot="874527">
              <a:off x="10288245" y="954724"/>
              <a:ext cx="852074" cy="892781"/>
            </a:xfrm>
            <a:custGeom>
              <a:avLst/>
              <a:gdLst>
                <a:gd name="T0" fmla="*/ 4 w 57"/>
                <a:gd name="T1" fmla="*/ 34 h 60"/>
                <a:gd name="T2" fmla="*/ 17 w 57"/>
                <a:gd name="T3" fmla="*/ 18 h 60"/>
                <a:gd name="T4" fmla="*/ 26 w 57"/>
                <a:gd name="T5" fmla="*/ 8 h 60"/>
                <a:gd name="T6" fmla="*/ 29 w 57"/>
                <a:gd name="T7" fmla="*/ 5 h 60"/>
                <a:gd name="T8" fmla="*/ 41 w 57"/>
                <a:gd name="T9" fmla="*/ 0 h 60"/>
                <a:gd name="T10" fmla="*/ 51 w 57"/>
                <a:gd name="T11" fmla="*/ 6 h 60"/>
                <a:gd name="T12" fmla="*/ 56 w 57"/>
                <a:gd name="T13" fmla="*/ 16 h 60"/>
                <a:gd name="T14" fmla="*/ 51 w 57"/>
                <a:gd name="T15" fmla="*/ 28 h 60"/>
                <a:gd name="T16" fmla="*/ 29 w 57"/>
                <a:gd name="T17" fmla="*/ 53 h 60"/>
                <a:gd name="T18" fmla="*/ 17 w 57"/>
                <a:gd name="T19" fmla="*/ 59 h 60"/>
                <a:gd name="T20" fmla="*/ 5 w 57"/>
                <a:gd name="T21" fmla="*/ 54 h 60"/>
                <a:gd name="T22" fmla="*/ 0 w 57"/>
                <a:gd name="T23" fmla="*/ 45 h 60"/>
                <a:gd name="T24" fmla="*/ 4 w 57"/>
                <a:gd name="T25" fmla="*/ 3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7" h="60">
                  <a:moveTo>
                    <a:pt x="4" y="34"/>
                  </a:moveTo>
                  <a:cubicBezTo>
                    <a:pt x="5" y="33"/>
                    <a:pt x="17" y="18"/>
                    <a:pt x="17" y="18"/>
                  </a:cubicBezTo>
                  <a:cubicBezTo>
                    <a:pt x="21" y="14"/>
                    <a:pt x="24" y="10"/>
                    <a:pt x="26" y="8"/>
                  </a:cubicBezTo>
                  <a:cubicBezTo>
                    <a:pt x="29" y="5"/>
                    <a:pt x="29" y="5"/>
                    <a:pt x="29" y="5"/>
                  </a:cubicBezTo>
                  <a:cubicBezTo>
                    <a:pt x="34" y="2"/>
                    <a:pt x="38" y="0"/>
                    <a:pt x="41" y="0"/>
                  </a:cubicBezTo>
                  <a:cubicBezTo>
                    <a:pt x="44" y="1"/>
                    <a:pt x="47" y="2"/>
                    <a:pt x="51" y="6"/>
                  </a:cubicBezTo>
                  <a:cubicBezTo>
                    <a:pt x="55" y="10"/>
                    <a:pt x="57" y="13"/>
                    <a:pt x="56" y="16"/>
                  </a:cubicBezTo>
                  <a:cubicBezTo>
                    <a:pt x="56" y="19"/>
                    <a:pt x="54" y="23"/>
                    <a:pt x="51" y="28"/>
                  </a:cubicBezTo>
                  <a:cubicBezTo>
                    <a:pt x="51" y="28"/>
                    <a:pt x="33" y="48"/>
                    <a:pt x="29" y="53"/>
                  </a:cubicBezTo>
                  <a:cubicBezTo>
                    <a:pt x="25" y="57"/>
                    <a:pt x="21" y="59"/>
                    <a:pt x="17" y="59"/>
                  </a:cubicBezTo>
                  <a:cubicBezTo>
                    <a:pt x="13" y="60"/>
                    <a:pt x="9" y="58"/>
                    <a:pt x="5" y="54"/>
                  </a:cubicBezTo>
                  <a:cubicBezTo>
                    <a:pt x="2" y="51"/>
                    <a:pt x="0" y="48"/>
                    <a:pt x="0" y="45"/>
                  </a:cubicBezTo>
                  <a:cubicBezTo>
                    <a:pt x="0" y="42"/>
                    <a:pt x="2" y="38"/>
                    <a:pt x="4" y="3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47" name="Freeform 87">
              <a:extLst>
                <a:ext uri="{FF2B5EF4-FFF2-40B4-BE49-F238E27FC236}">
                  <a16:creationId xmlns="" xmlns:a16="http://schemas.microsoft.com/office/drawing/2014/main" id="{C0C95E2B-D068-4E18-85DE-266A42E6C69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 rot="20630858">
              <a:off x="10224385" y="3437261"/>
              <a:ext cx="824227" cy="881691"/>
            </a:xfrm>
            <a:custGeom>
              <a:avLst/>
              <a:gdLst>
                <a:gd name="T0" fmla="*/ 0 w 55"/>
                <a:gd name="T1" fmla="*/ 17 h 59"/>
                <a:gd name="T2" fmla="*/ 1 w 55"/>
                <a:gd name="T3" fmla="*/ 11 h 59"/>
                <a:gd name="T4" fmla="*/ 4 w 55"/>
                <a:gd name="T5" fmla="*/ 6 h 59"/>
                <a:gd name="T6" fmla="*/ 7 w 55"/>
                <a:gd name="T7" fmla="*/ 4 h 59"/>
                <a:gd name="T8" fmla="*/ 14 w 55"/>
                <a:gd name="T9" fmla="*/ 0 h 59"/>
                <a:gd name="T10" fmla="*/ 23 w 55"/>
                <a:gd name="T11" fmla="*/ 3 h 59"/>
                <a:gd name="T12" fmla="*/ 31 w 55"/>
                <a:gd name="T13" fmla="*/ 11 h 59"/>
                <a:gd name="T14" fmla="*/ 38 w 55"/>
                <a:gd name="T15" fmla="*/ 20 h 59"/>
                <a:gd name="T16" fmla="*/ 48 w 55"/>
                <a:gd name="T17" fmla="*/ 31 h 59"/>
                <a:gd name="T18" fmla="*/ 55 w 55"/>
                <a:gd name="T19" fmla="*/ 43 h 59"/>
                <a:gd name="T20" fmla="*/ 49 w 55"/>
                <a:gd name="T21" fmla="*/ 55 h 59"/>
                <a:gd name="T22" fmla="*/ 38 w 55"/>
                <a:gd name="T23" fmla="*/ 59 h 59"/>
                <a:gd name="T24" fmla="*/ 33 w 55"/>
                <a:gd name="T25" fmla="*/ 58 h 59"/>
                <a:gd name="T26" fmla="*/ 26 w 55"/>
                <a:gd name="T27" fmla="*/ 53 h 59"/>
                <a:gd name="T28" fmla="*/ 5 w 55"/>
                <a:gd name="T29" fmla="*/ 27 h 59"/>
                <a:gd name="T30" fmla="*/ 0 w 55"/>
                <a:gd name="T31" fmla="*/ 17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5" h="59">
                  <a:moveTo>
                    <a:pt x="0" y="17"/>
                  </a:moveTo>
                  <a:cubicBezTo>
                    <a:pt x="0" y="14"/>
                    <a:pt x="0" y="12"/>
                    <a:pt x="1" y="11"/>
                  </a:cubicBezTo>
                  <a:cubicBezTo>
                    <a:pt x="2" y="9"/>
                    <a:pt x="3" y="8"/>
                    <a:pt x="4" y="6"/>
                  </a:cubicBezTo>
                  <a:cubicBezTo>
                    <a:pt x="6" y="5"/>
                    <a:pt x="7" y="4"/>
                    <a:pt x="7" y="4"/>
                  </a:cubicBezTo>
                  <a:cubicBezTo>
                    <a:pt x="9" y="2"/>
                    <a:pt x="12" y="1"/>
                    <a:pt x="14" y="0"/>
                  </a:cubicBezTo>
                  <a:cubicBezTo>
                    <a:pt x="17" y="0"/>
                    <a:pt x="20" y="1"/>
                    <a:pt x="23" y="3"/>
                  </a:cubicBezTo>
                  <a:cubicBezTo>
                    <a:pt x="26" y="4"/>
                    <a:pt x="29" y="7"/>
                    <a:pt x="31" y="11"/>
                  </a:cubicBezTo>
                  <a:cubicBezTo>
                    <a:pt x="38" y="20"/>
                    <a:pt x="38" y="20"/>
                    <a:pt x="38" y="20"/>
                  </a:cubicBezTo>
                  <a:cubicBezTo>
                    <a:pt x="48" y="31"/>
                    <a:pt x="48" y="31"/>
                    <a:pt x="48" y="31"/>
                  </a:cubicBezTo>
                  <a:cubicBezTo>
                    <a:pt x="52" y="36"/>
                    <a:pt x="54" y="40"/>
                    <a:pt x="55" y="43"/>
                  </a:cubicBezTo>
                  <a:cubicBezTo>
                    <a:pt x="55" y="47"/>
                    <a:pt x="54" y="52"/>
                    <a:pt x="49" y="55"/>
                  </a:cubicBezTo>
                  <a:cubicBezTo>
                    <a:pt x="45" y="58"/>
                    <a:pt x="41" y="59"/>
                    <a:pt x="38" y="59"/>
                  </a:cubicBezTo>
                  <a:cubicBezTo>
                    <a:pt x="37" y="59"/>
                    <a:pt x="35" y="59"/>
                    <a:pt x="33" y="58"/>
                  </a:cubicBezTo>
                  <a:cubicBezTo>
                    <a:pt x="31" y="57"/>
                    <a:pt x="29" y="55"/>
                    <a:pt x="26" y="53"/>
                  </a:cubicBezTo>
                  <a:cubicBezTo>
                    <a:pt x="23" y="50"/>
                    <a:pt x="5" y="27"/>
                    <a:pt x="5" y="27"/>
                  </a:cubicBezTo>
                  <a:cubicBezTo>
                    <a:pt x="2" y="23"/>
                    <a:pt x="0" y="19"/>
                    <a:pt x="0" y="1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</p:grpSp>
      <p:pic>
        <p:nvPicPr>
          <p:cNvPr id="21" name="Picture 613">
            <a:extLst>
              <a:ext uri="{FF2B5EF4-FFF2-40B4-BE49-F238E27FC236}">
                <a16:creationId xmlns="" xmlns:a16="http://schemas.microsoft.com/office/drawing/2014/main" id="{AB2D9636-D43A-9788-28F1-7E65FCBA6AB4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3749332" y="3207327"/>
            <a:ext cx="2727163" cy="3131901"/>
          </a:xfrm>
          <a:custGeom>
            <a:avLst/>
            <a:gdLst/>
            <a:ahLst/>
            <a:cxnLst/>
            <a:rect l="l" t="t" r="r" b="b"/>
            <a:pathLst>
              <a:path w="3344400" h="3131901">
                <a:moveTo>
                  <a:pt x="0" y="0"/>
                </a:moveTo>
                <a:lnTo>
                  <a:pt x="3344400" y="0"/>
                </a:lnTo>
                <a:lnTo>
                  <a:pt x="3344400" y="3131901"/>
                </a:lnTo>
                <a:lnTo>
                  <a:pt x="0" y="3131901"/>
                </a:lnTo>
                <a:close/>
              </a:path>
            </a:pathLst>
          </a:custGeom>
        </p:spPr>
      </p:pic>
      <p:pic>
        <p:nvPicPr>
          <p:cNvPr id="28" name="Picture 615">
            <a:extLst>
              <a:ext uri="{FF2B5EF4-FFF2-40B4-BE49-F238E27FC236}">
                <a16:creationId xmlns="" xmlns:a16="http://schemas.microsoft.com/office/drawing/2014/main" id="{87ACD8E3-B01E-2B08-355B-5EFEA4C8AB83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6661662" y="2730883"/>
            <a:ext cx="2469383" cy="3131901"/>
          </a:xfrm>
          <a:custGeom>
            <a:avLst/>
            <a:gdLst/>
            <a:ahLst/>
            <a:cxnLst/>
            <a:rect l="l" t="t" r="r" b="b"/>
            <a:pathLst>
              <a:path w="3319524" h="3131901">
                <a:moveTo>
                  <a:pt x="0" y="0"/>
                </a:moveTo>
                <a:lnTo>
                  <a:pt x="3319524" y="0"/>
                </a:lnTo>
                <a:lnTo>
                  <a:pt x="3319524" y="3131901"/>
                </a:lnTo>
                <a:lnTo>
                  <a:pt x="0" y="3131901"/>
                </a:lnTo>
                <a:close/>
              </a:path>
            </a:pathLst>
          </a:custGeom>
        </p:spPr>
      </p:pic>
      <p:sp useBgFill="1">
        <p:nvSpPr>
          <p:cNvPr id="49" name="Freeform: Shape 48">
            <a:extLst>
              <a:ext uri="{FF2B5EF4-FFF2-40B4-BE49-F238E27FC236}">
                <a16:creationId xmlns="" xmlns:a16="http://schemas.microsoft.com/office/drawing/2014/main" id="{61DBDC3E-EFBF-429B-957B-6C76FFB4496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 bwMode="auto">
          <a:xfrm rot="5400000">
            <a:off x="5693480" y="359481"/>
            <a:ext cx="805041" cy="12192001"/>
          </a:xfrm>
          <a:custGeom>
            <a:avLst/>
            <a:gdLst>
              <a:gd name="connsiteX0" fmla="*/ 0 w 805041"/>
              <a:gd name="connsiteY0" fmla="*/ 12192001 h 12192001"/>
              <a:gd name="connsiteX1" fmla="*/ 2268 w 805041"/>
              <a:gd name="connsiteY1" fmla="*/ 11635931 h 12192001"/>
              <a:gd name="connsiteX2" fmla="*/ 39265 w 805041"/>
              <a:gd name="connsiteY2" fmla="*/ 9246579 h 12192001"/>
              <a:gd name="connsiteX3" fmla="*/ 79643 w 805041"/>
              <a:gd name="connsiteY3" fmla="*/ 7976300 h 12192001"/>
              <a:gd name="connsiteX4" fmla="*/ 39265 w 805041"/>
              <a:gd name="connsiteY4" fmla="*/ 7150621 h 12192001"/>
              <a:gd name="connsiteX5" fmla="*/ 39265 w 805041"/>
              <a:gd name="connsiteY5" fmla="*/ 6515481 h 12192001"/>
              <a:gd name="connsiteX6" fmla="*/ 39265 w 805041"/>
              <a:gd name="connsiteY6" fmla="*/ 4864121 h 12192001"/>
              <a:gd name="connsiteX7" fmla="*/ 79645 w 805041"/>
              <a:gd name="connsiteY7" fmla="*/ 2958705 h 12192001"/>
              <a:gd name="connsiteX8" fmla="*/ 54260 w 805041"/>
              <a:gd name="connsiteY8" fmla="*/ 203487 h 12192001"/>
              <a:gd name="connsiteX9" fmla="*/ 52385 w 805041"/>
              <a:gd name="connsiteY9" fmla="*/ 0 h 12192001"/>
              <a:gd name="connsiteX10" fmla="*/ 805041 w 805041"/>
              <a:gd name="connsiteY10" fmla="*/ 0 h 12192001"/>
              <a:gd name="connsiteX11" fmla="*/ 805040 w 805041"/>
              <a:gd name="connsiteY11" fmla="*/ 12192001 h 12192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05041" h="12192001">
                <a:moveTo>
                  <a:pt x="0" y="12192001"/>
                </a:moveTo>
                <a:lnTo>
                  <a:pt x="2268" y="11635931"/>
                </a:lnTo>
                <a:cubicBezTo>
                  <a:pt x="6616" y="10932425"/>
                  <a:pt x="16553" y="10139742"/>
                  <a:pt x="39265" y="9246579"/>
                </a:cubicBezTo>
                <a:cubicBezTo>
                  <a:pt x="79643" y="7976300"/>
                  <a:pt x="79643" y="7976300"/>
                  <a:pt x="79643" y="7976300"/>
                </a:cubicBezTo>
                <a:cubicBezTo>
                  <a:pt x="79643" y="7722245"/>
                  <a:pt x="39265" y="7468190"/>
                  <a:pt x="39265" y="7150621"/>
                </a:cubicBezTo>
                <a:cubicBezTo>
                  <a:pt x="39265" y="6833051"/>
                  <a:pt x="39265" y="6578996"/>
                  <a:pt x="39265" y="6515481"/>
                </a:cubicBezTo>
                <a:cubicBezTo>
                  <a:pt x="39265" y="4864121"/>
                  <a:pt x="39265" y="4864121"/>
                  <a:pt x="39265" y="4864121"/>
                </a:cubicBezTo>
                <a:cubicBezTo>
                  <a:pt x="79645" y="2958705"/>
                  <a:pt x="79645" y="2958705"/>
                  <a:pt x="79645" y="2958705"/>
                </a:cubicBezTo>
                <a:cubicBezTo>
                  <a:pt x="68288" y="1726140"/>
                  <a:pt x="60126" y="840233"/>
                  <a:pt x="54260" y="203487"/>
                </a:cubicBezTo>
                <a:lnTo>
                  <a:pt x="52385" y="0"/>
                </a:lnTo>
                <a:lnTo>
                  <a:pt x="805041" y="0"/>
                </a:lnTo>
                <a:lnTo>
                  <a:pt x="805040" y="12192001"/>
                </a:lnTo>
                <a:close/>
              </a:path>
            </a:pathLst>
          </a:custGeom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3" name="CuadroTexto 2"/>
          <p:cNvSpPr txBox="1"/>
          <p:nvPr/>
        </p:nvSpPr>
        <p:spPr>
          <a:xfrm>
            <a:off x="9892120" y="2628897"/>
            <a:ext cx="2164585" cy="34163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s-419" b="1" dirty="0" smtClean="0"/>
              <a:t>GOBIERNO PROVINCIAL </a:t>
            </a:r>
            <a:r>
              <a:rPr lang="es-419" b="1" dirty="0"/>
              <a:t>$10,900.00 </a:t>
            </a:r>
            <a:endParaRPr lang="es-419" b="1" dirty="0" smtClean="0"/>
          </a:p>
          <a:p>
            <a:pPr marL="285750" indent="-285750">
              <a:buFontTx/>
              <a:buChar char="-"/>
            </a:pPr>
            <a:endParaRPr lang="es-419" b="1" dirty="0"/>
          </a:p>
          <a:p>
            <a:pPr marL="285750" indent="-285750">
              <a:buFontTx/>
              <a:buChar char="-"/>
            </a:pPr>
            <a:r>
              <a:rPr lang="es-419" b="1" dirty="0"/>
              <a:t>GAD EL ANEGADO </a:t>
            </a:r>
            <a:r>
              <a:rPr lang="es-419" b="1" dirty="0" smtClean="0"/>
              <a:t>       $ 1.557,27</a:t>
            </a:r>
          </a:p>
          <a:p>
            <a:pPr marL="285750" indent="-285750">
              <a:buFontTx/>
              <a:buChar char="-"/>
            </a:pPr>
            <a:endParaRPr lang="es-419" b="1" dirty="0"/>
          </a:p>
          <a:p>
            <a:pPr marL="285750" indent="-285750">
              <a:buFontTx/>
              <a:buChar char="-"/>
            </a:pPr>
            <a:r>
              <a:rPr lang="es-419" b="1" dirty="0" smtClean="0"/>
              <a:t>GAD CANTONAL JIPIJAPA</a:t>
            </a:r>
            <a:r>
              <a:rPr lang="es-419" dirty="0" smtClean="0"/>
              <a:t>            $  3,114,53</a:t>
            </a:r>
            <a:endParaRPr lang="es-419" b="1" dirty="0" smtClean="0"/>
          </a:p>
        </p:txBody>
      </p:sp>
    </p:spTree>
    <p:extLst>
      <p:ext uri="{BB962C8B-B14F-4D97-AF65-F5344CB8AC3E}">
        <p14:creationId xmlns:p14="http://schemas.microsoft.com/office/powerpoint/2010/main" val="1005596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ánico">
  <a:themeElements>
    <a:clrScheme name="Orgánico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ánico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ánico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338</TotalTime>
  <Words>625</Words>
  <Application>Microsoft Office PowerPoint</Application>
  <PresentationFormat>Panorámica</PresentationFormat>
  <Paragraphs>91</Paragraphs>
  <Slides>25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25</vt:i4>
      </vt:variant>
    </vt:vector>
  </HeadingPairs>
  <TitlesOfParts>
    <vt:vector size="36" baseType="lpstr">
      <vt:lpstr>Arial</vt:lpstr>
      <vt:lpstr>Bahnschrift SemiBold</vt:lpstr>
      <vt:lpstr>Baskerville Old Face</vt:lpstr>
      <vt:lpstr>Bookman Old Style</vt:lpstr>
      <vt:lpstr>Britannic</vt:lpstr>
      <vt:lpstr>Brush Script MT</vt:lpstr>
      <vt:lpstr>Calibri</vt:lpstr>
      <vt:lpstr>Eras ITC</vt:lpstr>
      <vt:lpstr>Garamond</vt:lpstr>
      <vt:lpstr>Times New Roman</vt:lpstr>
      <vt:lpstr>Orgánico</vt:lpstr>
      <vt:lpstr>      RENDICIÓN DE CUENTAS 2025</vt:lpstr>
      <vt:lpstr>Definición</vt:lpstr>
      <vt:lpstr>¿Quiénes rinden cuentas?</vt:lpstr>
      <vt:lpstr>INFORME PRELIMINAR</vt:lpstr>
      <vt:lpstr>“PROGRAMAS PARA LA DIFUSION Y PROMOCION  DE LOS DERECHOS DE LAS PERSONAS ADULTAS MAYORES DE LA PARROQUIA EL ANEGADO”. </vt:lpstr>
      <vt:lpstr>. “SERVICIO DE PROVISIÓN DE COMBUSTIBLE TIPO DIESEL PARA LA  RETROEXCAVADORA MARCA CATERPILLAR MODELO 416E Y  CUANTÍA DOMÉSTICA DEL GOBIERNO AUTÓNOMO ESCENTRALIZADO  PARROQUIAL RURAL EL ANEGADO.”  </vt:lpstr>
      <vt:lpstr>“IMPLEMENTACIÓN DE CRIANZA DE POLLITAS PONEDORAS PARA EL  MEJORAMIENTO DE LA CALIDAD ALIMENTICIA A LAS FAMILIAS QUE PRESENTAN INDICE  DE  DESNUTRICION CRONICA INFANTIL EN LA PARROQUIA EL  ANEGADO” </vt:lpstr>
      <vt:lpstr>  “SERVICIO DE ADQUISICIÒN DE FILTROS, GRASAS Y ACEITES PARA LA RETROEXCAVADORA  CATERPILLAR PARROQUIAL EL ANEGADO”.     MONTO  TOTAL  SIN  IVA  $  2,845.05           </vt:lpstr>
      <vt:lpstr> “ADQUISICION DE INSTRUMENTOS MUSICALES PARA EL PROYECTO  ARTISTICO CULTURAL MANABI TE CUENTA UNA HISTORIA DEL CONVENIO ENTRE EL GAD PARROQUIAL EL ANEGADO, EL GOBIERNO PROVINCIAL DE MANABI Y GAD MUNICIPAL DEL CANTON JIPIJAPA”.    MONTO  SIN  IVA $ 9,286.00      </vt:lpstr>
      <vt:lpstr>“RENOVACIÓN DE LICENCIA ANUAL DE LA PÁGINA WEB DEL GOBIERNO AUTÓNOMO DESCENTRALIZADO PARROQUIAL RURAL EL ANEGADO”.   </vt:lpstr>
      <vt:lpstr>“MANTENIMIENTO Y REPOSICIÓN DE LUMINARIAS EN ESPACIOS PÚBLICOS DE LA CABECERA PARROQUIAL EL ANEGADO”.     MONTO TOTAL SIN IVA :   $ 6,864.00 </vt:lpstr>
      <vt:lpstr>“INSTALACION DE LUMINARIAS PARA LA CANCHA DEL RECINTO CERRO PRIETO, SAN JOSÉ Y SANTA LUCIA DE LA PARROQUIA EL ANEGADO”  MONTO TOTAL SIN IVA:  6,703.20</vt:lpstr>
      <vt:lpstr> “SERVICIO DE MANTENIMIENTO CORRECTIVO DE LA MAQUINA CATERPILLAR TIPO RETROEXCAVADORA MODELO 416E DEL GOBIERNO AUTONOMO DESCENTRALIZADO PARROQUIAL RURAL EL ANEGADO”   MONTO TOTAL SIN IVA:  6.271,39 </vt:lpstr>
      <vt:lpstr>“SERVICIO DE MANTENIMIENTO HIDRÁULICO Y ELECTRICO DE LA MAQUINA CATERPILLAR TIPO RETROEXCAVADORA 146E DEL  GOBIERNO AUTONOMO DESCENTRALIZO PARROQUIAL RURAL EL ANEGADO”   MONTO TOTAL SIN IVA: $ 4.000,00 </vt:lpstr>
      <vt:lpstr>  “ADQUISICION DE MATERIALES DE CONSTRUCCION PARA EL  MEJORAMIENTO DEL ORNATO DE LA PARROQUIA EL ANEGADO ”   MONTO TOTAL SIN IVA: $ 4.165,72  </vt:lpstr>
      <vt:lpstr>“MEJORAMIENTO DEL SISTEMA DE AGUA EN LOS RECINTOS EL PROGRESO, LA FUENTE Y RECINTO LAS DOLORES” </vt:lpstr>
      <vt:lpstr>“MEJORAMIENTO DEL VIVERO COMUNITARIO PARA EL DESARRROLLO AGROPRODUCTIVO DE LA PARROQUIA EL ANEGADO” </vt:lpstr>
      <vt:lpstr>“SERVICIO DE CONTRATACIÓN DE LA RECOLECCION, TRANSPORTE Y  DISPOSICIÓN FINAL DE DESECHOS SÓLIDOS DE LA PARROQUIA EL ANEGADO”    MONTO TOTAL SIN IVA : $ 13000,00 </vt:lpstr>
      <vt:lpstr>“SERVICIO DE TRANSPORTE DE MATERIAL PARA EL MANTENIMIENO VIAL E INSFRAESTRUCTURA PÚBLICA PARA LAS DIFERENTES COMUNIDADES DE LA PARROQUA EL ANEGADO”.   MONTO TOTAL SIN IVA : $ 5.913,60 </vt:lpstr>
      <vt:lpstr>“ADQUISICIÓN DE MATERIALES DE CONSTRUCCIÓN PARA EL  SISTEMA DE AGUA PARA LOS RECINTOS FLOR DEL SALTO Y LUZ  AMADA DE LA PARROQUIA EL ANEGADO”    MONTO TOTAL SIN IVA: $ 6,843.75  </vt:lpstr>
      <vt:lpstr>“MEJORAMIENTO DE OBRAS COMPLEMENTARIAS PARA LOS RECINTOS Y  BARRIOS DE LA CABECERA PARROQUIAL EL ANEGADO”.   MONTO TOTAL SIN  IVA: $ 24.733,65 </vt:lpstr>
      <vt:lpstr>“DESARROLLO DE HABILIDAD Y DESTREZA DE NIÑOS, NIÑAS ADOLESCENTES DE LA PARROQUIA EL ANEGADO”.   MONTO TOTAL SIN IVA : $ 6440.00 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INFORME PRELIMINAR – RENDICIÓN DE CUENTAS 2025</dc:title>
  <dc:creator>LEOVEL ALEXANDER SOLIS SOLIS</dc:creator>
  <cp:lastModifiedBy>Cuenta Microsoft</cp:lastModifiedBy>
  <cp:revision>18</cp:revision>
  <dcterms:created xsi:type="dcterms:W3CDTF">2026-05-22T17:06:22Z</dcterms:created>
  <dcterms:modified xsi:type="dcterms:W3CDTF">2026-06-23T17:14:57Z</dcterms:modified>
</cp:coreProperties>
</file>